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65" d="100"/>
          <a:sy n="65" d="100"/>
        </p:scale>
        <p:origin x="6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7F1275-8312-4225-9200-562D939CA409}"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A1AF39D-279D-419E-AEB2-CDF6C5308913}">
      <dgm:prSet/>
      <dgm:spPr/>
      <dgm:t>
        <a:bodyPr/>
        <a:lstStyle/>
        <a:p>
          <a:r>
            <a:rPr lang="en-US"/>
            <a:t>The hotel industry operates in a highly competitive environment where data-driven decision-making is crucial for enhancing guest experiences and optimizing operational efficiency.</a:t>
          </a:r>
        </a:p>
      </dgm:t>
    </dgm:pt>
    <dgm:pt modelId="{353A936B-A970-4BE7-98AA-8AF32956C764}" type="parTrans" cxnId="{6A7B8B1E-0FB4-42C7-809C-9410343C4A3F}">
      <dgm:prSet/>
      <dgm:spPr/>
      <dgm:t>
        <a:bodyPr/>
        <a:lstStyle/>
        <a:p>
          <a:endParaRPr lang="en-US"/>
        </a:p>
      </dgm:t>
    </dgm:pt>
    <dgm:pt modelId="{A9C6F941-1E6F-4459-B185-81EEB52F00EB}" type="sibTrans" cxnId="{6A7B8B1E-0FB4-42C7-809C-9410343C4A3F}">
      <dgm:prSet/>
      <dgm:spPr/>
      <dgm:t>
        <a:bodyPr/>
        <a:lstStyle/>
        <a:p>
          <a:endParaRPr lang="en-US"/>
        </a:p>
      </dgm:t>
    </dgm:pt>
    <dgm:pt modelId="{C8A43AEE-0F48-4F85-81A1-B37B5DC16BDF}">
      <dgm:prSet/>
      <dgm:spPr/>
      <dgm:t>
        <a:bodyPr/>
        <a:lstStyle/>
        <a:p>
          <a:r>
            <a:rPr lang="en-US"/>
            <a:t>This project aims to delve into a hotel reservation dataset to extract valuable insights regarding guest preferences, booking patterns, and various factors influencing hotel operations. By leveraging SQL, the project will involve querying and analyzing the data to answer specific questions, providing actionable information to help the hotel improve its services and strategies effectively.</a:t>
          </a:r>
        </a:p>
      </dgm:t>
    </dgm:pt>
    <dgm:pt modelId="{CC3871AD-2EDE-4F28-AF5C-F0B1D679960F}" type="parTrans" cxnId="{D2085115-8BFB-45E7-84EC-FA0388177B0C}">
      <dgm:prSet/>
      <dgm:spPr/>
      <dgm:t>
        <a:bodyPr/>
        <a:lstStyle/>
        <a:p>
          <a:endParaRPr lang="en-US"/>
        </a:p>
      </dgm:t>
    </dgm:pt>
    <dgm:pt modelId="{D36CD36B-2FDC-468B-BD3F-A8A6261424C5}" type="sibTrans" cxnId="{D2085115-8BFB-45E7-84EC-FA0388177B0C}">
      <dgm:prSet/>
      <dgm:spPr/>
      <dgm:t>
        <a:bodyPr/>
        <a:lstStyle/>
        <a:p>
          <a:endParaRPr lang="en-US"/>
        </a:p>
      </dgm:t>
    </dgm:pt>
    <dgm:pt modelId="{6C59BCC4-8D5A-474A-B640-8A65A4053194}" type="pres">
      <dgm:prSet presAssocID="{FC7F1275-8312-4225-9200-562D939CA409}" presName="outerComposite" presStyleCnt="0">
        <dgm:presLayoutVars>
          <dgm:chMax val="5"/>
          <dgm:dir/>
          <dgm:resizeHandles val="exact"/>
        </dgm:presLayoutVars>
      </dgm:prSet>
      <dgm:spPr/>
    </dgm:pt>
    <dgm:pt modelId="{87D9BC44-DA47-45C7-A5F7-61875F6E9FD1}" type="pres">
      <dgm:prSet presAssocID="{FC7F1275-8312-4225-9200-562D939CA409}" presName="dummyMaxCanvas" presStyleCnt="0">
        <dgm:presLayoutVars/>
      </dgm:prSet>
      <dgm:spPr/>
    </dgm:pt>
    <dgm:pt modelId="{CCD9EC54-5291-4189-9D1A-44BB899358EB}" type="pres">
      <dgm:prSet presAssocID="{FC7F1275-8312-4225-9200-562D939CA409}" presName="TwoNodes_1" presStyleLbl="node1" presStyleIdx="0" presStyleCnt="2">
        <dgm:presLayoutVars>
          <dgm:bulletEnabled val="1"/>
        </dgm:presLayoutVars>
      </dgm:prSet>
      <dgm:spPr/>
    </dgm:pt>
    <dgm:pt modelId="{FB9268D8-69F3-470B-9328-40F55B9604E1}" type="pres">
      <dgm:prSet presAssocID="{FC7F1275-8312-4225-9200-562D939CA409}" presName="TwoNodes_2" presStyleLbl="node1" presStyleIdx="1" presStyleCnt="2">
        <dgm:presLayoutVars>
          <dgm:bulletEnabled val="1"/>
        </dgm:presLayoutVars>
      </dgm:prSet>
      <dgm:spPr/>
    </dgm:pt>
    <dgm:pt modelId="{D517D244-2A2F-42E3-8BCF-15FEC494BB4D}" type="pres">
      <dgm:prSet presAssocID="{FC7F1275-8312-4225-9200-562D939CA409}" presName="TwoConn_1-2" presStyleLbl="fgAccFollowNode1" presStyleIdx="0" presStyleCnt="1">
        <dgm:presLayoutVars>
          <dgm:bulletEnabled val="1"/>
        </dgm:presLayoutVars>
      </dgm:prSet>
      <dgm:spPr/>
    </dgm:pt>
    <dgm:pt modelId="{78178ECA-26AC-4EBC-8CE6-5A190E3CEB75}" type="pres">
      <dgm:prSet presAssocID="{FC7F1275-8312-4225-9200-562D939CA409}" presName="TwoNodes_1_text" presStyleLbl="node1" presStyleIdx="1" presStyleCnt="2">
        <dgm:presLayoutVars>
          <dgm:bulletEnabled val="1"/>
        </dgm:presLayoutVars>
      </dgm:prSet>
      <dgm:spPr/>
    </dgm:pt>
    <dgm:pt modelId="{FE5EB128-B3EE-4CC7-A98B-79B75E9183DC}" type="pres">
      <dgm:prSet presAssocID="{FC7F1275-8312-4225-9200-562D939CA409}" presName="TwoNodes_2_text" presStyleLbl="node1" presStyleIdx="1" presStyleCnt="2">
        <dgm:presLayoutVars>
          <dgm:bulletEnabled val="1"/>
        </dgm:presLayoutVars>
      </dgm:prSet>
      <dgm:spPr/>
    </dgm:pt>
  </dgm:ptLst>
  <dgm:cxnLst>
    <dgm:cxn modelId="{10567C05-2915-4A13-889E-7109FBBE5AA8}" type="presOf" srcId="{6A1AF39D-279D-419E-AEB2-CDF6C5308913}" destId="{78178ECA-26AC-4EBC-8CE6-5A190E3CEB75}" srcOrd="1" destOrd="0" presId="urn:microsoft.com/office/officeart/2005/8/layout/vProcess5"/>
    <dgm:cxn modelId="{D2085115-8BFB-45E7-84EC-FA0388177B0C}" srcId="{FC7F1275-8312-4225-9200-562D939CA409}" destId="{C8A43AEE-0F48-4F85-81A1-B37B5DC16BDF}" srcOrd="1" destOrd="0" parTransId="{CC3871AD-2EDE-4F28-AF5C-F0B1D679960F}" sibTransId="{D36CD36B-2FDC-468B-BD3F-A8A6261424C5}"/>
    <dgm:cxn modelId="{6A7B8B1E-0FB4-42C7-809C-9410343C4A3F}" srcId="{FC7F1275-8312-4225-9200-562D939CA409}" destId="{6A1AF39D-279D-419E-AEB2-CDF6C5308913}" srcOrd="0" destOrd="0" parTransId="{353A936B-A970-4BE7-98AA-8AF32956C764}" sibTransId="{A9C6F941-1E6F-4459-B185-81EEB52F00EB}"/>
    <dgm:cxn modelId="{36135731-DAFE-4EC6-B293-E67150211D67}" type="presOf" srcId="{C8A43AEE-0F48-4F85-81A1-B37B5DC16BDF}" destId="{FE5EB128-B3EE-4CC7-A98B-79B75E9183DC}" srcOrd="1" destOrd="0" presId="urn:microsoft.com/office/officeart/2005/8/layout/vProcess5"/>
    <dgm:cxn modelId="{6D627DA8-6E01-4158-8452-744C6501F860}" type="presOf" srcId="{6A1AF39D-279D-419E-AEB2-CDF6C5308913}" destId="{CCD9EC54-5291-4189-9D1A-44BB899358EB}" srcOrd="0" destOrd="0" presId="urn:microsoft.com/office/officeart/2005/8/layout/vProcess5"/>
    <dgm:cxn modelId="{523DDABA-945A-4CD9-8A72-210EF3C78A83}" type="presOf" srcId="{C8A43AEE-0F48-4F85-81A1-B37B5DC16BDF}" destId="{FB9268D8-69F3-470B-9328-40F55B9604E1}" srcOrd="0" destOrd="0" presId="urn:microsoft.com/office/officeart/2005/8/layout/vProcess5"/>
    <dgm:cxn modelId="{1860EBCD-A1FF-4CFB-BBF7-F5D20D9A856A}" type="presOf" srcId="{A9C6F941-1E6F-4459-B185-81EEB52F00EB}" destId="{D517D244-2A2F-42E3-8BCF-15FEC494BB4D}" srcOrd="0" destOrd="0" presId="urn:microsoft.com/office/officeart/2005/8/layout/vProcess5"/>
    <dgm:cxn modelId="{856F54D4-0B5C-425A-89B6-787558FC65A8}" type="presOf" srcId="{FC7F1275-8312-4225-9200-562D939CA409}" destId="{6C59BCC4-8D5A-474A-B640-8A65A4053194}" srcOrd="0" destOrd="0" presId="urn:microsoft.com/office/officeart/2005/8/layout/vProcess5"/>
    <dgm:cxn modelId="{64AA54F9-6451-49AD-9906-6F8F7828BD2E}" type="presParOf" srcId="{6C59BCC4-8D5A-474A-B640-8A65A4053194}" destId="{87D9BC44-DA47-45C7-A5F7-61875F6E9FD1}" srcOrd="0" destOrd="0" presId="urn:microsoft.com/office/officeart/2005/8/layout/vProcess5"/>
    <dgm:cxn modelId="{FF337639-DC4D-4564-BAAE-0CF9A97F9D11}" type="presParOf" srcId="{6C59BCC4-8D5A-474A-B640-8A65A4053194}" destId="{CCD9EC54-5291-4189-9D1A-44BB899358EB}" srcOrd="1" destOrd="0" presId="urn:microsoft.com/office/officeart/2005/8/layout/vProcess5"/>
    <dgm:cxn modelId="{F276B065-57FC-4481-8B86-6FEA81639771}" type="presParOf" srcId="{6C59BCC4-8D5A-474A-B640-8A65A4053194}" destId="{FB9268D8-69F3-470B-9328-40F55B9604E1}" srcOrd="2" destOrd="0" presId="urn:microsoft.com/office/officeart/2005/8/layout/vProcess5"/>
    <dgm:cxn modelId="{F52E699B-D1D4-4290-B804-FE2D28D745FE}" type="presParOf" srcId="{6C59BCC4-8D5A-474A-B640-8A65A4053194}" destId="{D517D244-2A2F-42E3-8BCF-15FEC494BB4D}" srcOrd="3" destOrd="0" presId="urn:microsoft.com/office/officeart/2005/8/layout/vProcess5"/>
    <dgm:cxn modelId="{9D00585C-C25D-4AEE-BC48-48DA34B0DBD6}" type="presParOf" srcId="{6C59BCC4-8D5A-474A-B640-8A65A4053194}" destId="{78178ECA-26AC-4EBC-8CE6-5A190E3CEB75}" srcOrd="4" destOrd="0" presId="urn:microsoft.com/office/officeart/2005/8/layout/vProcess5"/>
    <dgm:cxn modelId="{20B458B9-5589-4A92-88FC-056F5CE8289A}" type="presParOf" srcId="{6C59BCC4-8D5A-474A-B640-8A65A4053194}" destId="{FE5EB128-B3EE-4CC7-A98B-79B75E9183DC}"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F45B37-BE80-4179-8D50-D1B9F5D57AFF}"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8A552B79-01BA-4C25-9CB9-1B26B376ACA6}">
      <dgm:prSet/>
      <dgm:spPr/>
      <dgm:t>
        <a:bodyPr/>
        <a:lstStyle/>
        <a:p>
          <a:r>
            <a:rPr lang="en-US"/>
            <a:t>This project's main goal is to analyze the hotel reservation dataset in order to find patterns that will help decision-makers. The exact objectives consist of:</a:t>
          </a:r>
        </a:p>
      </dgm:t>
    </dgm:pt>
    <dgm:pt modelId="{34BB45CC-C626-4A1A-8AC3-811E08AE2042}" type="parTrans" cxnId="{E58F81DF-E1D7-4704-92C8-0992264C468D}">
      <dgm:prSet/>
      <dgm:spPr/>
      <dgm:t>
        <a:bodyPr/>
        <a:lstStyle/>
        <a:p>
          <a:endParaRPr lang="en-US"/>
        </a:p>
      </dgm:t>
    </dgm:pt>
    <dgm:pt modelId="{33CF2C75-A984-4B42-ADB6-018DE3AF686C}" type="sibTrans" cxnId="{E58F81DF-E1D7-4704-92C8-0992264C468D}">
      <dgm:prSet/>
      <dgm:spPr/>
      <dgm:t>
        <a:bodyPr/>
        <a:lstStyle/>
        <a:p>
          <a:endParaRPr lang="en-US"/>
        </a:p>
      </dgm:t>
    </dgm:pt>
    <dgm:pt modelId="{83264AAA-0681-4E67-92F0-0A03FC08ACE8}">
      <dgm:prSet/>
      <dgm:spPr/>
      <dgm:t>
        <a:bodyPr/>
        <a:lstStyle/>
        <a:p>
          <a:r>
            <a:rPr lang="en-US"/>
            <a:t>Recognize recurring themes in visitor preferences, such as preferred accommodation categories and menu items.</a:t>
          </a:r>
        </a:p>
      </dgm:t>
    </dgm:pt>
    <dgm:pt modelId="{9CF53037-73CE-405C-A4DC-665F38FA0E22}" type="parTrans" cxnId="{764F65B3-AB95-469C-92BA-2F0CB317695D}">
      <dgm:prSet/>
      <dgm:spPr/>
      <dgm:t>
        <a:bodyPr/>
        <a:lstStyle/>
        <a:p>
          <a:endParaRPr lang="en-US"/>
        </a:p>
      </dgm:t>
    </dgm:pt>
    <dgm:pt modelId="{DFF71EC3-384B-4332-9473-FD488D10747D}" type="sibTrans" cxnId="{764F65B3-AB95-469C-92BA-2F0CB317695D}">
      <dgm:prSet/>
      <dgm:spPr/>
      <dgm:t>
        <a:bodyPr/>
        <a:lstStyle/>
        <a:p>
          <a:endParaRPr lang="en-US"/>
        </a:p>
      </dgm:t>
    </dgm:pt>
    <dgm:pt modelId="{3EA30E1E-97A0-46B7-B985-9D6D08A7D753}">
      <dgm:prSet/>
      <dgm:spPr/>
      <dgm:t>
        <a:bodyPr/>
        <a:lstStyle/>
        <a:p>
          <a:r>
            <a:rPr lang="en-US"/>
            <a:t>Examine booking patterns, taking into account lead times, length of stays, and week and weekend variances.</a:t>
          </a:r>
        </a:p>
      </dgm:t>
    </dgm:pt>
    <dgm:pt modelId="{3DE951EE-64CD-460E-8003-D5CCB978F84C}" type="parTrans" cxnId="{AD19B059-7E16-4DA1-A297-5354364F3887}">
      <dgm:prSet/>
      <dgm:spPr/>
      <dgm:t>
        <a:bodyPr/>
        <a:lstStyle/>
        <a:p>
          <a:endParaRPr lang="en-US"/>
        </a:p>
      </dgm:t>
    </dgm:pt>
    <dgm:pt modelId="{F2EA2784-EDCB-4686-B060-72492871DBC6}" type="sibTrans" cxnId="{AD19B059-7E16-4DA1-A297-5354364F3887}">
      <dgm:prSet/>
      <dgm:spPr/>
      <dgm:t>
        <a:bodyPr/>
        <a:lstStyle/>
        <a:p>
          <a:endParaRPr lang="en-US"/>
        </a:p>
      </dgm:t>
    </dgm:pt>
    <dgm:pt modelId="{BFD40D23-0719-4A3A-ADE4-60F10DAF0098}">
      <dgm:prSet/>
      <dgm:spPr/>
      <dgm:t>
        <a:bodyPr/>
        <a:lstStyle/>
        <a:p>
          <a:r>
            <a:rPr lang="en-US"/>
            <a:t>Assessing Market Segments: Find out which market segments and how they are most profitable.</a:t>
          </a:r>
        </a:p>
      </dgm:t>
    </dgm:pt>
    <dgm:pt modelId="{E29C989D-7F0B-4938-8B2A-547AE9AFE167}" type="parTrans" cxnId="{CACF6C68-A9CF-48E6-B396-8BECAE321449}">
      <dgm:prSet/>
      <dgm:spPr/>
      <dgm:t>
        <a:bodyPr/>
        <a:lstStyle/>
        <a:p>
          <a:endParaRPr lang="en-US"/>
        </a:p>
      </dgm:t>
    </dgm:pt>
    <dgm:pt modelId="{E2FA0C0F-3744-4B32-9E7E-529D1621858F}" type="sibTrans" cxnId="{CACF6C68-A9CF-48E6-B396-8BECAE321449}">
      <dgm:prSet/>
      <dgm:spPr/>
      <dgm:t>
        <a:bodyPr/>
        <a:lstStyle/>
        <a:p>
          <a:endParaRPr lang="en-US"/>
        </a:p>
      </dgm:t>
    </dgm:pt>
    <dgm:pt modelId="{BC19C7DA-C036-4956-9624-19E5DB6FB953}">
      <dgm:prSet/>
      <dgm:spPr/>
      <dgm:t>
        <a:bodyPr/>
        <a:lstStyle/>
        <a:p>
          <a:r>
            <a:rPr lang="en-US"/>
            <a:t>Streamlining Operations: Make suggestions for streamlining operations based on the examination of reservation statuses, lodging rates, and other pertinent data.</a:t>
          </a:r>
        </a:p>
      </dgm:t>
    </dgm:pt>
    <dgm:pt modelId="{78FD201A-BD2D-494D-A1B7-06EC8D8ACEBB}" type="parTrans" cxnId="{1B9E0300-F292-4947-AE08-332581FE5B4F}">
      <dgm:prSet/>
      <dgm:spPr/>
      <dgm:t>
        <a:bodyPr/>
        <a:lstStyle/>
        <a:p>
          <a:endParaRPr lang="en-US"/>
        </a:p>
      </dgm:t>
    </dgm:pt>
    <dgm:pt modelId="{CE4D3AED-146F-4E5D-B069-421CF65792CD}" type="sibTrans" cxnId="{1B9E0300-F292-4947-AE08-332581FE5B4F}">
      <dgm:prSet/>
      <dgm:spPr/>
      <dgm:t>
        <a:bodyPr/>
        <a:lstStyle/>
        <a:p>
          <a:endParaRPr lang="en-US"/>
        </a:p>
      </dgm:t>
    </dgm:pt>
    <dgm:pt modelId="{0AB5CF2D-DE11-449F-986D-21B288FB8D1C}">
      <dgm:prSet/>
      <dgm:spPr/>
      <dgm:t>
        <a:bodyPr/>
        <a:lstStyle/>
        <a:p>
          <a:r>
            <a:rPr lang="en-US"/>
            <a:t>This analysis will help the project increase overall efficiency and better serve the needs of the hotel's patrons.</a:t>
          </a:r>
        </a:p>
      </dgm:t>
    </dgm:pt>
    <dgm:pt modelId="{263BB4CF-0457-450B-AC9F-AD878FF1B81C}" type="parTrans" cxnId="{F09880B8-DF88-47FA-9C63-0C7AAB0244D0}">
      <dgm:prSet/>
      <dgm:spPr/>
      <dgm:t>
        <a:bodyPr/>
        <a:lstStyle/>
        <a:p>
          <a:endParaRPr lang="en-US"/>
        </a:p>
      </dgm:t>
    </dgm:pt>
    <dgm:pt modelId="{49FCAE06-64B6-4F4C-9A8D-74F076B2F139}" type="sibTrans" cxnId="{F09880B8-DF88-47FA-9C63-0C7AAB0244D0}">
      <dgm:prSet/>
      <dgm:spPr/>
      <dgm:t>
        <a:bodyPr/>
        <a:lstStyle/>
        <a:p>
          <a:endParaRPr lang="en-US"/>
        </a:p>
      </dgm:t>
    </dgm:pt>
    <dgm:pt modelId="{87946B82-024A-4327-B9C3-5C9F14497975}" type="pres">
      <dgm:prSet presAssocID="{70F45B37-BE80-4179-8D50-D1B9F5D57AFF}" presName="Name0" presStyleCnt="0">
        <dgm:presLayoutVars>
          <dgm:dir/>
          <dgm:resizeHandles val="exact"/>
        </dgm:presLayoutVars>
      </dgm:prSet>
      <dgm:spPr/>
    </dgm:pt>
    <dgm:pt modelId="{2EBD5B85-147C-4BDD-AD5B-49C486C0E178}" type="pres">
      <dgm:prSet presAssocID="{8A552B79-01BA-4C25-9CB9-1B26B376ACA6}" presName="node" presStyleLbl="node1" presStyleIdx="0" presStyleCnt="6">
        <dgm:presLayoutVars>
          <dgm:bulletEnabled val="1"/>
        </dgm:presLayoutVars>
      </dgm:prSet>
      <dgm:spPr/>
    </dgm:pt>
    <dgm:pt modelId="{F450A0EE-405B-4680-9E5B-8C8C0CA412CC}" type="pres">
      <dgm:prSet presAssocID="{33CF2C75-A984-4B42-ADB6-018DE3AF686C}" presName="sibTrans" presStyleLbl="sibTrans1D1" presStyleIdx="0" presStyleCnt="5"/>
      <dgm:spPr/>
    </dgm:pt>
    <dgm:pt modelId="{72950A5D-B168-421F-BF29-269D2E80F040}" type="pres">
      <dgm:prSet presAssocID="{33CF2C75-A984-4B42-ADB6-018DE3AF686C}" presName="connectorText" presStyleLbl="sibTrans1D1" presStyleIdx="0" presStyleCnt="5"/>
      <dgm:spPr/>
    </dgm:pt>
    <dgm:pt modelId="{A1826017-8163-4171-8463-E4A67E8548EB}" type="pres">
      <dgm:prSet presAssocID="{83264AAA-0681-4E67-92F0-0A03FC08ACE8}" presName="node" presStyleLbl="node1" presStyleIdx="1" presStyleCnt="6">
        <dgm:presLayoutVars>
          <dgm:bulletEnabled val="1"/>
        </dgm:presLayoutVars>
      </dgm:prSet>
      <dgm:spPr/>
    </dgm:pt>
    <dgm:pt modelId="{23D1B627-9AE4-4298-9FB4-778C6CB6E3D5}" type="pres">
      <dgm:prSet presAssocID="{DFF71EC3-384B-4332-9473-FD488D10747D}" presName="sibTrans" presStyleLbl="sibTrans1D1" presStyleIdx="1" presStyleCnt="5"/>
      <dgm:spPr/>
    </dgm:pt>
    <dgm:pt modelId="{7CECCDBE-1975-45B6-AC94-179C5F9C1588}" type="pres">
      <dgm:prSet presAssocID="{DFF71EC3-384B-4332-9473-FD488D10747D}" presName="connectorText" presStyleLbl="sibTrans1D1" presStyleIdx="1" presStyleCnt="5"/>
      <dgm:spPr/>
    </dgm:pt>
    <dgm:pt modelId="{0A343F13-396B-4118-8D9B-68D0FBB11133}" type="pres">
      <dgm:prSet presAssocID="{3EA30E1E-97A0-46B7-B985-9D6D08A7D753}" presName="node" presStyleLbl="node1" presStyleIdx="2" presStyleCnt="6">
        <dgm:presLayoutVars>
          <dgm:bulletEnabled val="1"/>
        </dgm:presLayoutVars>
      </dgm:prSet>
      <dgm:spPr/>
    </dgm:pt>
    <dgm:pt modelId="{603EDA53-DD74-4FE4-870C-83050CD85EC1}" type="pres">
      <dgm:prSet presAssocID="{F2EA2784-EDCB-4686-B060-72492871DBC6}" presName="sibTrans" presStyleLbl="sibTrans1D1" presStyleIdx="2" presStyleCnt="5"/>
      <dgm:spPr/>
    </dgm:pt>
    <dgm:pt modelId="{3BA2D876-26AE-45BC-8745-2D43D9629A81}" type="pres">
      <dgm:prSet presAssocID="{F2EA2784-EDCB-4686-B060-72492871DBC6}" presName="connectorText" presStyleLbl="sibTrans1D1" presStyleIdx="2" presStyleCnt="5"/>
      <dgm:spPr/>
    </dgm:pt>
    <dgm:pt modelId="{7B97135C-134F-4CBC-BD25-423C7785FE6E}" type="pres">
      <dgm:prSet presAssocID="{BFD40D23-0719-4A3A-ADE4-60F10DAF0098}" presName="node" presStyleLbl="node1" presStyleIdx="3" presStyleCnt="6">
        <dgm:presLayoutVars>
          <dgm:bulletEnabled val="1"/>
        </dgm:presLayoutVars>
      </dgm:prSet>
      <dgm:spPr/>
    </dgm:pt>
    <dgm:pt modelId="{02C8ED85-EA7E-4236-BC8C-B06358D9E6F2}" type="pres">
      <dgm:prSet presAssocID="{E2FA0C0F-3744-4B32-9E7E-529D1621858F}" presName="sibTrans" presStyleLbl="sibTrans1D1" presStyleIdx="3" presStyleCnt="5"/>
      <dgm:spPr/>
    </dgm:pt>
    <dgm:pt modelId="{F682ED3D-7C6D-405A-B3C4-4A2F55BA729A}" type="pres">
      <dgm:prSet presAssocID="{E2FA0C0F-3744-4B32-9E7E-529D1621858F}" presName="connectorText" presStyleLbl="sibTrans1D1" presStyleIdx="3" presStyleCnt="5"/>
      <dgm:spPr/>
    </dgm:pt>
    <dgm:pt modelId="{ACB6A48C-365E-4CEF-88CB-3029E6D1A42D}" type="pres">
      <dgm:prSet presAssocID="{BC19C7DA-C036-4956-9624-19E5DB6FB953}" presName="node" presStyleLbl="node1" presStyleIdx="4" presStyleCnt="6">
        <dgm:presLayoutVars>
          <dgm:bulletEnabled val="1"/>
        </dgm:presLayoutVars>
      </dgm:prSet>
      <dgm:spPr/>
    </dgm:pt>
    <dgm:pt modelId="{FAA37681-FF64-415D-83A1-86C7D0D68C5F}" type="pres">
      <dgm:prSet presAssocID="{CE4D3AED-146F-4E5D-B069-421CF65792CD}" presName="sibTrans" presStyleLbl="sibTrans1D1" presStyleIdx="4" presStyleCnt="5"/>
      <dgm:spPr/>
    </dgm:pt>
    <dgm:pt modelId="{E00A65B6-C358-44B8-898A-B82A0E2B94E9}" type="pres">
      <dgm:prSet presAssocID="{CE4D3AED-146F-4E5D-B069-421CF65792CD}" presName="connectorText" presStyleLbl="sibTrans1D1" presStyleIdx="4" presStyleCnt="5"/>
      <dgm:spPr/>
    </dgm:pt>
    <dgm:pt modelId="{93DFACDF-C2E8-4AD7-A8AD-74ECFA55DC2A}" type="pres">
      <dgm:prSet presAssocID="{0AB5CF2D-DE11-449F-986D-21B288FB8D1C}" presName="node" presStyleLbl="node1" presStyleIdx="5" presStyleCnt="6">
        <dgm:presLayoutVars>
          <dgm:bulletEnabled val="1"/>
        </dgm:presLayoutVars>
      </dgm:prSet>
      <dgm:spPr/>
    </dgm:pt>
  </dgm:ptLst>
  <dgm:cxnLst>
    <dgm:cxn modelId="{1B9E0300-F292-4947-AE08-332581FE5B4F}" srcId="{70F45B37-BE80-4179-8D50-D1B9F5D57AFF}" destId="{BC19C7DA-C036-4956-9624-19E5DB6FB953}" srcOrd="4" destOrd="0" parTransId="{78FD201A-BD2D-494D-A1B7-06EC8D8ACEBB}" sibTransId="{CE4D3AED-146F-4E5D-B069-421CF65792CD}"/>
    <dgm:cxn modelId="{CCE16F0E-EA7B-4A4E-B519-BBCCFE647F3A}" type="presOf" srcId="{DFF71EC3-384B-4332-9473-FD488D10747D}" destId="{7CECCDBE-1975-45B6-AC94-179C5F9C1588}" srcOrd="1" destOrd="0" presId="urn:microsoft.com/office/officeart/2016/7/layout/RepeatingBendingProcessNew"/>
    <dgm:cxn modelId="{EFFE2312-B857-4D29-A46C-B4491452D29C}" type="presOf" srcId="{3EA30E1E-97A0-46B7-B985-9D6D08A7D753}" destId="{0A343F13-396B-4118-8D9B-68D0FBB11133}" srcOrd="0" destOrd="0" presId="urn:microsoft.com/office/officeart/2016/7/layout/RepeatingBendingProcessNew"/>
    <dgm:cxn modelId="{E8EA4B23-8CC2-412A-94E6-612704CD3FD6}" type="presOf" srcId="{E2FA0C0F-3744-4B32-9E7E-529D1621858F}" destId="{02C8ED85-EA7E-4236-BC8C-B06358D9E6F2}" srcOrd="0" destOrd="0" presId="urn:microsoft.com/office/officeart/2016/7/layout/RepeatingBendingProcessNew"/>
    <dgm:cxn modelId="{FF17102E-D8F1-40C8-B8CE-E59729CAD433}" type="presOf" srcId="{BFD40D23-0719-4A3A-ADE4-60F10DAF0098}" destId="{7B97135C-134F-4CBC-BD25-423C7785FE6E}" srcOrd="0" destOrd="0" presId="urn:microsoft.com/office/officeart/2016/7/layout/RepeatingBendingProcessNew"/>
    <dgm:cxn modelId="{2F0F3440-7CC6-47C9-ABEA-E590A9FE145A}" type="presOf" srcId="{CE4D3AED-146F-4E5D-B069-421CF65792CD}" destId="{E00A65B6-C358-44B8-898A-B82A0E2B94E9}" srcOrd="1" destOrd="0" presId="urn:microsoft.com/office/officeart/2016/7/layout/RepeatingBendingProcessNew"/>
    <dgm:cxn modelId="{F6F2E446-CE93-472F-AC4F-E164527D78DB}" type="presOf" srcId="{8A552B79-01BA-4C25-9CB9-1B26B376ACA6}" destId="{2EBD5B85-147C-4BDD-AD5B-49C486C0E178}" srcOrd="0" destOrd="0" presId="urn:microsoft.com/office/officeart/2016/7/layout/RepeatingBendingProcessNew"/>
    <dgm:cxn modelId="{CACF6C68-A9CF-48E6-B396-8BECAE321449}" srcId="{70F45B37-BE80-4179-8D50-D1B9F5D57AFF}" destId="{BFD40D23-0719-4A3A-ADE4-60F10DAF0098}" srcOrd="3" destOrd="0" parTransId="{E29C989D-7F0B-4938-8B2A-547AE9AFE167}" sibTransId="{E2FA0C0F-3744-4B32-9E7E-529D1621858F}"/>
    <dgm:cxn modelId="{EB93F76B-34A6-4687-9838-C51796917D81}" type="presOf" srcId="{F2EA2784-EDCB-4686-B060-72492871DBC6}" destId="{603EDA53-DD74-4FE4-870C-83050CD85EC1}" srcOrd="0" destOrd="0" presId="urn:microsoft.com/office/officeart/2016/7/layout/RepeatingBendingProcessNew"/>
    <dgm:cxn modelId="{F8C5FD4F-012D-4843-A70F-25FB9366CF28}" type="presOf" srcId="{BC19C7DA-C036-4956-9624-19E5DB6FB953}" destId="{ACB6A48C-365E-4CEF-88CB-3029E6D1A42D}" srcOrd="0" destOrd="0" presId="urn:microsoft.com/office/officeart/2016/7/layout/RepeatingBendingProcessNew"/>
    <dgm:cxn modelId="{E5EBF758-257B-4D20-A838-1E614BE7716D}" type="presOf" srcId="{DFF71EC3-384B-4332-9473-FD488D10747D}" destId="{23D1B627-9AE4-4298-9FB4-778C6CB6E3D5}" srcOrd="0" destOrd="0" presId="urn:microsoft.com/office/officeart/2016/7/layout/RepeatingBendingProcessNew"/>
    <dgm:cxn modelId="{AD19B059-7E16-4DA1-A297-5354364F3887}" srcId="{70F45B37-BE80-4179-8D50-D1B9F5D57AFF}" destId="{3EA30E1E-97A0-46B7-B985-9D6D08A7D753}" srcOrd="2" destOrd="0" parTransId="{3DE951EE-64CD-460E-8003-D5CCB978F84C}" sibTransId="{F2EA2784-EDCB-4686-B060-72492871DBC6}"/>
    <dgm:cxn modelId="{EC7A5D80-DB0F-4632-9710-F303DAD21C11}" type="presOf" srcId="{33CF2C75-A984-4B42-ADB6-018DE3AF686C}" destId="{72950A5D-B168-421F-BF29-269D2E80F040}" srcOrd="1" destOrd="0" presId="urn:microsoft.com/office/officeart/2016/7/layout/RepeatingBendingProcessNew"/>
    <dgm:cxn modelId="{AFC1EB80-11E1-48A2-A5D5-18FCC8D1C2A4}" type="presOf" srcId="{70F45B37-BE80-4179-8D50-D1B9F5D57AFF}" destId="{87946B82-024A-4327-B9C3-5C9F14497975}" srcOrd="0" destOrd="0" presId="urn:microsoft.com/office/officeart/2016/7/layout/RepeatingBendingProcessNew"/>
    <dgm:cxn modelId="{85D9CB91-165F-49A8-BD77-4EC617FA5B55}" type="presOf" srcId="{33CF2C75-A984-4B42-ADB6-018DE3AF686C}" destId="{F450A0EE-405B-4680-9E5B-8C8C0CA412CC}" srcOrd="0" destOrd="0" presId="urn:microsoft.com/office/officeart/2016/7/layout/RepeatingBendingProcessNew"/>
    <dgm:cxn modelId="{0C4E7193-7941-48F8-A5E7-E263F671EDFC}" type="presOf" srcId="{F2EA2784-EDCB-4686-B060-72492871DBC6}" destId="{3BA2D876-26AE-45BC-8745-2D43D9629A81}" srcOrd="1" destOrd="0" presId="urn:microsoft.com/office/officeart/2016/7/layout/RepeatingBendingProcessNew"/>
    <dgm:cxn modelId="{764F65B3-AB95-469C-92BA-2F0CB317695D}" srcId="{70F45B37-BE80-4179-8D50-D1B9F5D57AFF}" destId="{83264AAA-0681-4E67-92F0-0A03FC08ACE8}" srcOrd="1" destOrd="0" parTransId="{9CF53037-73CE-405C-A4DC-665F38FA0E22}" sibTransId="{DFF71EC3-384B-4332-9473-FD488D10747D}"/>
    <dgm:cxn modelId="{A7F9DDB4-CCF4-4F90-A8D3-F84CC8C0780E}" type="presOf" srcId="{83264AAA-0681-4E67-92F0-0A03FC08ACE8}" destId="{A1826017-8163-4171-8463-E4A67E8548EB}" srcOrd="0" destOrd="0" presId="urn:microsoft.com/office/officeart/2016/7/layout/RepeatingBendingProcessNew"/>
    <dgm:cxn modelId="{F09880B8-DF88-47FA-9C63-0C7AAB0244D0}" srcId="{70F45B37-BE80-4179-8D50-D1B9F5D57AFF}" destId="{0AB5CF2D-DE11-449F-986D-21B288FB8D1C}" srcOrd="5" destOrd="0" parTransId="{263BB4CF-0457-450B-AC9F-AD878FF1B81C}" sibTransId="{49FCAE06-64B6-4F4C-9A8D-74F076B2F139}"/>
    <dgm:cxn modelId="{F64CFFCC-6C63-4C7B-9AB7-3606D83224C8}" type="presOf" srcId="{CE4D3AED-146F-4E5D-B069-421CF65792CD}" destId="{FAA37681-FF64-415D-83A1-86C7D0D68C5F}" srcOrd="0" destOrd="0" presId="urn:microsoft.com/office/officeart/2016/7/layout/RepeatingBendingProcessNew"/>
    <dgm:cxn modelId="{0AB637D0-2766-4C14-BA1C-DD2536907E55}" type="presOf" srcId="{0AB5CF2D-DE11-449F-986D-21B288FB8D1C}" destId="{93DFACDF-C2E8-4AD7-A8AD-74ECFA55DC2A}" srcOrd="0" destOrd="0" presId="urn:microsoft.com/office/officeart/2016/7/layout/RepeatingBendingProcessNew"/>
    <dgm:cxn modelId="{E58F81DF-E1D7-4704-92C8-0992264C468D}" srcId="{70F45B37-BE80-4179-8D50-D1B9F5D57AFF}" destId="{8A552B79-01BA-4C25-9CB9-1B26B376ACA6}" srcOrd="0" destOrd="0" parTransId="{34BB45CC-C626-4A1A-8AC3-811E08AE2042}" sibTransId="{33CF2C75-A984-4B42-ADB6-018DE3AF686C}"/>
    <dgm:cxn modelId="{F164D9FC-919C-4D9C-B005-54115F1DD1A4}" type="presOf" srcId="{E2FA0C0F-3744-4B32-9E7E-529D1621858F}" destId="{F682ED3D-7C6D-405A-B3C4-4A2F55BA729A}" srcOrd="1" destOrd="0" presId="urn:microsoft.com/office/officeart/2016/7/layout/RepeatingBendingProcessNew"/>
    <dgm:cxn modelId="{E0D599ED-B454-4874-B19A-14684030BD6D}" type="presParOf" srcId="{87946B82-024A-4327-B9C3-5C9F14497975}" destId="{2EBD5B85-147C-4BDD-AD5B-49C486C0E178}" srcOrd="0" destOrd="0" presId="urn:microsoft.com/office/officeart/2016/7/layout/RepeatingBendingProcessNew"/>
    <dgm:cxn modelId="{BD2EA98E-0AC0-47B3-BC12-3D48E8CBD406}" type="presParOf" srcId="{87946B82-024A-4327-B9C3-5C9F14497975}" destId="{F450A0EE-405B-4680-9E5B-8C8C0CA412CC}" srcOrd="1" destOrd="0" presId="urn:microsoft.com/office/officeart/2016/7/layout/RepeatingBendingProcessNew"/>
    <dgm:cxn modelId="{73B22B4C-097E-410B-A791-B36978C84BC7}" type="presParOf" srcId="{F450A0EE-405B-4680-9E5B-8C8C0CA412CC}" destId="{72950A5D-B168-421F-BF29-269D2E80F040}" srcOrd="0" destOrd="0" presId="urn:microsoft.com/office/officeart/2016/7/layout/RepeatingBendingProcessNew"/>
    <dgm:cxn modelId="{DDD6E894-6A30-4164-A177-3225525C2214}" type="presParOf" srcId="{87946B82-024A-4327-B9C3-5C9F14497975}" destId="{A1826017-8163-4171-8463-E4A67E8548EB}" srcOrd="2" destOrd="0" presId="urn:microsoft.com/office/officeart/2016/7/layout/RepeatingBendingProcessNew"/>
    <dgm:cxn modelId="{42140099-6BF3-4346-B729-22822444F339}" type="presParOf" srcId="{87946B82-024A-4327-B9C3-5C9F14497975}" destId="{23D1B627-9AE4-4298-9FB4-778C6CB6E3D5}" srcOrd="3" destOrd="0" presId="urn:microsoft.com/office/officeart/2016/7/layout/RepeatingBendingProcessNew"/>
    <dgm:cxn modelId="{8C474D0D-A43D-4B45-8E8D-D2E6789B504D}" type="presParOf" srcId="{23D1B627-9AE4-4298-9FB4-778C6CB6E3D5}" destId="{7CECCDBE-1975-45B6-AC94-179C5F9C1588}" srcOrd="0" destOrd="0" presId="urn:microsoft.com/office/officeart/2016/7/layout/RepeatingBendingProcessNew"/>
    <dgm:cxn modelId="{AE5B86C7-4FFF-43F2-9DCE-380DA307584F}" type="presParOf" srcId="{87946B82-024A-4327-B9C3-5C9F14497975}" destId="{0A343F13-396B-4118-8D9B-68D0FBB11133}" srcOrd="4" destOrd="0" presId="urn:microsoft.com/office/officeart/2016/7/layout/RepeatingBendingProcessNew"/>
    <dgm:cxn modelId="{90794F8D-5C41-4A72-98B7-9FCD1BB06C13}" type="presParOf" srcId="{87946B82-024A-4327-B9C3-5C9F14497975}" destId="{603EDA53-DD74-4FE4-870C-83050CD85EC1}" srcOrd="5" destOrd="0" presId="urn:microsoft.com/office/officeart/2016/7/layout/RepeatingBendingProcessNew"/>
    <dgm:cxn modelId="{327ED018-ECF2-4EE9-AB8D-86E325B56FD4}" type="presParOf" srcId="{603EDA53-DD74-4FE4-870C-83050CD85EC1}" destId="{3BA2D876-26AE-45BC-8745-2D43D9629A81}" srcOrd="0" destOrd="0" presId="urn:microsoft.com/office/officeart/2016/7/layout/RepeatingBendingProcessNew"/>
    <dgm:cxn modelId="{F52378F1-7B5C-4381-85F5-864257155015}" type="presParOf" srcId="{87946B82-024A-4327-B9C3-5C9F14497975}" destId="{7B97135C-134F-4CBC-BD25-423C7785FE6E}" srcOrd="6" destOrd="0" presId="urn:microsoft.com/office/officeart/2016/7/layout/RepeatingBendingProcessNew"/>
    <dgm:cxn modelId="{9BEDFD45-2B24-43EB-843B-E7ED2DE764F4}" type="presParOf" srcId="{87946B82-024A-4327-B9C3-5C9F14497975}" destId="{02C8ED85-EA7E-4236-BC8C-B06358D9E6F2}" srcOrd="7" destOrd="0" presId="urn:microsoft.com/office/officeart/2016/7/layout/RepeatingBendingProcessNew"/>
    <dgm:cxn modelId="{649D78AB-94BB-4A50-8E3F-E737FECC3984}" type="presParOf" srcId="{02C8ED85-EA7E-4236-BC8C-B06358D9E6F2}" destId="{F682ED3D-7C6D-405A-B3C4-4A2F55BA729A}" srcOrd="0" destOrd="0" presId="urn:microsoft.com/office/officeart/2016/7/layout/RepeatingBendingProcessNew"/>
    <dgm:cxn modelId="{C2C3CC6F-1A8E-4F6A-8946-8625723CCC80}" type="presParOf" srcId="{87946B82-024A-4327-B9C3-5C9F14497975}" destId="{ACB6A48C-365E-4CEF-88CB-3029E6D1A42D}" srcOrd="8" destOrd="0" presId="urn:microsoft.com/office/officeart/2016/7/layout/RepeatingBendingProcessNew"/>
    <dgm:cxn modelId="{7BA23496-7FC0-4CCC-9FCF-27375FF498BA}" type="presParOf" srcId="{87946B82-024A-4327-B9C3-5C9F14497975}" destId="{FAA37681-FF64-415D-83A1-86C7D0D68C5F}" srcOrd="9" destOrd="0" presId="urn:microsoft.com/office/officeart/2016/7/layout/RepeatingBendingProcessNew"/>
    <dgm:cxn modelId="{29286225-DC3A-4F64-8933-DC069B23A65B}" type="presParOf" srcId="{FAA37681-FF64-415D-83A1-86C7D0D68C5F}" destId="{E00A65B6-C358-44B8-898A-B82A0E2B94E9}" srcOrd="0" destOrd="0" presId="urn:microsoft.com/office/officeart/2016/7/layout/RepeatingBendingProcessNew"/>
    <dgm:cxn modelId="{377865D3-E803-4395-8EEA-7FB8158B9EDC}" type="presParOf" srcId="{87946B82-024A-4327-B9C3-5C9F14497975}" destId="{93DFACDF-C2E8-4AD7-A8AD-74ECFA55DC2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9EC54-5291-4189-9D1A-44BB899358EB}">
      <dsp:nvSpPr>
        <dsp:cNvPr id="0" name=""/>
        <dsp:cNvSpPr/>
      </dsp:nvSpPr>
      <dsp:spPr>
        <a:xfrm>
          <a:off x="0" y="0"/>
          <a:ext cx="8175413" cy="18420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hotel industry operates in a highly competitive environment where data-driven decision-making is crucial for enhancing guest experiences and optimizing operational efficiency.</a:t>
          </a:r>
        </a:p>
      </dsp:txBody>
      <dsp:txXfrm>
        <a:off x="53952" y="53952"/>
        <a:ext cx="6271493" cy="1734162"/>
      </dsp:txXfrm>
    </dsp:sp>
    <dsp:sp modelId="{FB9268D8-69F3-470B-9328-40F55B9604E1}">
      <dsp:nvSpPr>
        <dsp:cNvPr id="0" name=""/>
        <dsp:cNvSpPr/>
      </dsp:nvSpPr>
      <dsp:spPr>
        <a:xfrm>
          <a:off x="1442719" y="2251415"/>
          <a:ext cx="8175413" cy="184206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This project aims to delve into a hotel reservation dataset to extract valuable insights regarding guest preferences, booking patterns, and various factors influencing hotel operations. By leveraging SQL, the project will involve querying and analyzing the data to answer specific questions, providing actionable information to help the hotel improve its services and strategies effectively.</a:t>
          </a:r>
        </a:p>
      </dsp:txBody>
      <dsp:txXfrm>
        <a:off x="1496671" y="2305367"/>
        <a:ext cx="5427445" cy="1734162"/>
      </dsp:txXfrm>
    </dsp:sp>
    <dsp:sp modelId="{D517D244-2A2F-42E3-8BCF-15FEC494BB4D}">
      <dsp:nvSpPr>
        <dsp:cNvPr id="0" name=""/>
        <dsp:cNvSpPr/>
      </dsp:nvSpPr>
      <dsp:spPr>
        <a:xfrm>
          <a:off x="6978069" y="1448069"/>
          <a:ext cx="1197343" cy="1197343"/>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247471" y="1448069"/>
        <a:ext cx="658539" cy="9010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0A0EE-405B-4680-9E5B-8C8C0CA412CC}">
      <dsp:nvSpPr>
        <dsp:cNvPr id="0" name=""/>
        <dsp:cNvSpPr/>
      </dsp:nvSpPr>
      <dsp:spPr>
        <a:xfrm>
          <a:off x="2781118" y="849169"/>
          <a:ext cx="607775" cy="91440"/>
        </a:xfrm>
        <a:custGeom>
          <a:avLst/>
          <a:gdLst/>
          <a:ahLst/>
          <a:cxnLst/>
          <a:rect l="0" t="0" r="0" b="0"/>
          <a:pathLst>
            <a:path>
              <a:moveTo>
                <a:pt x="0" y="45720"/>
              </a:moveTo>
              <a:lnTo>
                <a:pt x="607775"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891697"/>
        <a:ext cx="31918" cy="6383"/>
      </dsp:txXfrm>
    </dsp:sp>
    <dsp:sp modelId="{2EBD5B85-147C-4BDD-AD5B-49C486C0E178}">
      <dsp:nvSpPr>
        <dsp:cNvPr id="0" name=""/>
        <dsp:cNvSpPr/>
      </dsp:nvSpPr>
      <dsp:spPr>
        <a:xfrm>
          <a:off x="7373" y="62226"/>
          <a:ext cx="2775545" cy="166532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622300">
            <a:lnSpc>
              <a:spcPct val="90000"/>
            </a:lnSpc>
            <a:spcBef>
              <a:spcPct val="0"/>
            </a:spcBef>
            <a:spcAft>
              <a:spcPct val="35000"/>
            </a:spcAft>
            <a:buNone/>
          </a:pPr>
          <a:r>
            <a:rPr lang="en-US" sz="1400" kern="1200"/>
            <a:t>This project's main goal is to analyze the hotel reservation dataset in order to find patterns that will help decision-makers. The exact objectives consist of:</a:t>
          </a:r>
        </a:p>
      </dsp:txBody>
      <dsp:txXfrm>
        <a:off x="7373" y="62226"/>
        <a:ext cx="2775545" cy="1665327"/>
      </dsp:txXfrm>
    </dsp:sp>
    <dsp:sp modelId="{23D1B627-9AE4-4298-9FB4-778C6CB6E3D5}">
      <dsp:nvSpPr>
        <dsp:cNvPr id="0" name=""/>
        <dsp:cNvSpPr/>
      </dsp:nvSpPr>
      <dsp:spPr>
        <a:xfrm>
          <a:off x="6195039" y="849169"/>
          <a:ext cx="607775" cy="91440"/>
        </a:xfrm>
        <a:custGeom>
          <a:avLst/>
          <a:gdLst/>
          <a:ahLst/>
          <a:cxnLst/>
          <a:rect l="0" t="0" r="0" b="0"/>
          <a:pathLst>
            <a:path>
              <a:moveTo>
                <a:pt x="0" y="45720"/>
              </a:moveTo>
              <a:lnTo>
                <a:pt x="607775"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2967" y="891697"/>
        <a:ext cx="31918" cy="6383"/>
      </dsp:txXfrm>
    </dsp:sp>
    <dsp:sp modelId="{A1826017-8163-4171-8463-E4A67E8548EB}">
      <dsp:nvSpPr>
        <dsp:cNvPr id="0" name=""/>
        <dsp:cNvSpPr/>
      </dsp:nvSpPr>
      <dsp:spPr>
        <a:xfrm>
          <a:off x="3421293" y="62226"/>
          <a:ext cx="2775545" cy="1665327"/>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622300">
            <a:lnSpc>
              <a:spcPct val="90000"/>
            </a:lnSpc>
            <a:spcBef>
              <a:spcPct val="0"/>
            </a:spcBef>
            <a:spcAft>
              <a:spcPct val="35000"/>
            </a:spcAft>
            <a:buNone/>
          </a:pPr>
          <a:r>
            <a:rPr lang="en-US" sz="1400" kern="1200"/>
            <a:t>Recognize recurring themes in visitor preferences, such as preferred accommodation categories and menu items.</a:t>
          </a:r>
        </a:p>
      </dsp:txBody>
      <dsp:txXfrm>
        <a:off x="3421293" y="62226"/>
        <a:ext cx="2775545" cy="1665327"/>
      </dsp:txXfrm>
    </dsp:sp>
    <dsp:sp modelId="{603EDA53-DD74-4FE4-870C-83050CD85EC1}">
      <dsp:nvSpPr>
        <dsp:cNvPr id="0" name=""/>
        <dsp:cNvSpPr/>
      </dsp:nvSpPr>
      <dsp:spPr>
        <a:xfrm>
          <a:off x="1395145" y="1725753"/>
          <a:ext cx="6827841" cy="607775"/>
        </a:xfrm>
        <a:custGeom>
          <a:avLst/>
          <a:gdLst/>
          <a:ahLst/>
          <a:cxnLst/>
          <a:rect l="0" t="0" r="0" b="0"/>
          <a:pathLst>
            <a:path>
              <a:moveTo>
                <a:pt x="6827841" y="0"/>
              </a:moveTo>
              <a:lnTo>
                <a:pt x="6827841" y="320987"/>
              </a:lnTo>
              <a:lnTo>
                <a:pt x="0" y="320987"/>
              </a:lnTo>
              <a:lnTo>
                <a:pt x="0" y="607775"/>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7626" y="2026449"/>
        <a:ext cx="342880" cy="6383"/>
      </dsp:txXfrm>
    </dsp:sp>
    <dsp:sp modelId="{0A343F13-396B-4118-8D9B-68D0FBB11133}">
      <dsp:nvSpPr>
        <dsp:cNvPr id="0" name=""/>
        <dsp:cNvSpPr/>
      </dsp:nvSpPr>
      <dsp:spPr>
        <a:xfrm>
          <a:off x="6835214" y="62226"/>
          <a:ext cx="2775545" cy="1665327"/>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622300">
            <a:lnSpc>
              <a:spcPct val="90000"/>
            </a:lnSpc>
            <a:spcBef>
              <a:spcPct val="0"/>
            </a:spcBef>
            <a:spcAft>
              <a:spcPct val="35000"/>
            </a:spcAft>
            <a:buNone/>
          </a:pPr>
          <a:r>
            <a:rPr lang="en-US" sz="1400" kern="1200"/>
            <a:t>Examine booking patterns, taking into account lead times, length of stays, and week and weekend variances.</a:t>
          </a:r>
        </a:p>
      </dsp:txBody>
      <dsp:txXfrm>
        <a:off x="6835214" y="62226"/>
        <a:ext cx="2775545" cy="1665327"/>
      </dsp:txXfrm>
    </dsp:sp>
    <dsp:sp modelId="{02C8ED85-EA7E-4236-BC8C-B06358D9E6F2}">
      <dsp:nvSpPr>
        <dsp:cNvPr id="0" name=""/>
        <dsp:cNvSpPr/>
      </dsp:nvSpPr>
      <dsp:spPr>
        <a:xfrm>
          <a:off x="2781118" y="3152872"/>
          <a:ext cx="607775" cy="91440"/>
        </a:xfrm>
        <a:custGeom>
          <a:avLst/>
          <a:gdLst/>
          <a:ahLst/>
          <a:cxnLst/>
          <a:rect l="0" t="0" r="0" b="0"/>
          <a:pathLst>
            <a:path>
              <a:moveTo>
                <a:pt x="0" y="45720"/>
              </a:moveTo>
              <a:lnTo>
                <a:pt x="607775"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3195400"/>
        <a:ext cx="31918" cy="6383"/>
      </dsp:txXfrm>
    </dsp:sp>
    <dsp:sp modelId="{7B97135C-134F-4CBC-BD25-423C7785FE6E}">
      <dsp:nvSpPr>
        <dsp:cNvPr id="0" name=""/>
        <dsp:cNvSpPr/>
      </dsp:nvSpPr>
      <dsp:spPr>
        <a:xfrm>
          <a:off x="7373" y="2365928"/>
          <a:ext cx="2775545" cy="1665327"/>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622300">
            <a:lnSpc>
              <a:spcPct val="90000"/>
            </a:lnSpc>
            <a:spcBef>
              <a:spcPct val="0"/>
            </a:spcBef>
            <a:spcAft>
              <a:spcPct val="35000"/>
            </a:spcAft>
            <a:buNone/>
          </a:pPr>
          <a:r>
            <a:rPr lang="en-US" sz="1400" kern="1200"/>
            <a:t>Assessing Market Segments: Find out which market segments and how they are most profitable.</a:t>
          </a:r>
        </a:p>
      </dsp:txBody>
      <dsp:txXfrm>
        <a:off x="7373" y="2365928"/>
        <a:ext cx="2775545" cy="1665327"/>
      </dsp:txXfrm>
    </dsp:sp>
    <dsp:sp modelId="{FAA37681-FF64-415D-83A1-86C7D0D68C5F}">
      <dsp:nvSpPr>
        <dsp:cNvPr id="0" name=""/>
        <dsp:cNvSpPr/>
      </dsp:nvSpPr>
      <dsp:spPr>
        <a:xfrm>
          <a:off x="6195039" y="3152872"/>
          <a:ext cx="607775" cy="91440"/>
        </a:xfrm>
        <a:custGeom>
          <a:avLst/>
          <a:gdLst/>
          <a:ahLst/>
          <a:cxnLst/>
          <a:rect l="0" t="0" r="0" b="0"/>
          <a:pathLst>
            <a:path>
              <a:moveTo>
                <a:pt x="0" y="45720"/>
              </a:moveTo>
              <a:lnTo>
                <a:pt x="607775" y="45720"/>
              </a:lnTo>
            </a:path>
          </a:pathLst>
        </a:custGeom>
        <a:noFill/>
        <a:ln w="12700"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2967" y="3195400"/>
        <a:ext cx="31918" cy="6383"/>
      </dsp:txXfrm>
    </dsp:sp>
    <dsp:sp modelId="{ACB6A48C-365E-4CEF-88CB-3029E6D1A42D}">
      <dsp:nvSpPr>
        <dsp:cNvPr id="0" name=""/>
        <dsp:cNvSpPr/>
      </dsp:nvSpPr>
      <dsp:spPr>
        <a:xfrm>
          <a:off x="3421293" y="2365928"/>
          <a:ext cx="2775545" cy="1665327"/>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622300">
            <a:lnSpc>
              <a:spcPct val="90000"/>
            </a:lnSpc>
            <a:spcBef>
              <a:spcPct val="0"/>
            </a:spcBef>
            <a:spcAft>
              <a:spcPct val="35000"/>
            </a:spcAft>
            <a:buNone/>
          </a:pPr>
          <a:r>
            <a:rPr lang="en-US" sz="1400" kern="1200"/>
            <a:t>Streamlining Operations: Make suggestions for streamlining operations based on the examination of reservation statuses, lodging rates, and other pertinent data.</a:t>
          </a:r>
        </a:p>
      </dsp:txBody>
      <dsp:txXfrm>
        <a:off x="3421293" y="2365928"/>
        <a:ext cx="2775545" cy="1665327"/>
      </dsp:txXfrm>
    </dsp:sp>
    <dsp:sp modelId="{93DFACDF-C2E8-4AD7-A8AD-74ECFA55DC2A}">
      <dsp:nvSpPr>
        <dsp:cNvPr id="0" name=""/>
        <dsp:cNvSpPr/>
      </dsp:nvSpPr>
      <dsp:spPr>
        <a:xfrm>
          <a:off x="6835214" y="2365928"/>
          <a:ext cx="2775545" cy="166532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622300">
            <a:lnSpc>
              <a:spcPct val="90000"/>
            </a:lnSpc>
            <a:spcBef>
              <a:spcPct val="0"/>
            </a:spcBef>
            <a:spcAft>
              <a:spcPct val="35000"/>
            </a:spcAft>
            <a:buNone/>
          </a:pPr>
          <a:r>
            <a:rPr lang="en-US" sz="1400" kern="1200"/>
            <a:t>This analysis will help the project increase overall efficiency and better serve the needs of the hotel's patrons.</a:t>
          </a:r>
        </a:p>
      </dsp:txBody>
      <dsp:txXfrm>
        <a:off x="6835214" y="2365928"/>
        <a:ext cx="2775545" cy="166532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394456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304954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88297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982688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5411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3047622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3645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27749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296766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68F8E0-7305-427C-B757-9506AB4A21A7}" type="datetimeFigureOut">
              <a:rPr lang="en-IN" smtClean="0"/>
              <a:t>24-06-2024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1497582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668F8E0-7305-427C-B757-9506AB4A21A7}" type="datetimeFigureOut">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347985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668F8E0-7305-427C-B757-9506AB4A21A7}" type="datetimeFigureOut">
              <a:rPr lang="en-IN" smtClean="0"/>
              <a:t>24-06-2024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491740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668F8E0-7305-427C-B757-9506AB4A21A7}" type="datetimeFigureOut">
              <a:rPr lang="en-IN" smtClean="0"/>
              <a:t>24-06-2024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2462002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8F8E0-7305-427C-B757-9506AB4A21A7}" type="datetimeFigureOut">
              <a:rPr lang="en-IN" smtClean="0"/>
              <a:t>24-06-2024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252839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668F8E0-7305-427C-B757-9506AB4A21A7}" type="datetimeFigureOut">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34120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668F8E0-7305-427C-B757-9506AB4A21A7}" type="datetimeFigureOut">
              <a:rPr lang="en-IN" smtClean="0"/>
              <a:t>24-06-2024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B3981D-F1BB-4427-B1A0-83B97DC6DF11}" type="slidenum">
              <a:rPr lang="en-IN" smtClean="0"/>
              <a:t>‹#›</a:t>
            </a:fld>
            <a:endParaRPr lang="en-IN"/>
          </a:p>
        </p:txBody>
      </p:sp>
    </p:spTree>
    <p:extLst>
      <p:ext uri="{BB962C8B-B14F-4D97-AF65-F5344CB8AC3E}">
        <p14:creationId xmlns:p14="http://schemas.microsoft.com/office/powerpoint/2010/main" val="420637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68F8E0-7305-427C-B757-9506AB4A21A7}" type="datetimeFigureOut">
              <a:rPr lang="en-IN" smtClean="0"/>
              <a:t>24-06-2024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B3981D-F1BB-4427-B1A0-83B97DC6DF11}" type="slidenum">
              <a:rPr lang="en-IN" smtClean="0"/>
              <a:t>‹#›</a:t>
            </a:fld>
            <a:endParaRPr lang="en-IN"/>
          </a:p>
        </p:txBody>
      </p:sp>
    </p:spTree>
    <p:extLst>
      <p:ext uri="{BB962C8B-B14F-4D97-AF65-F5344CB8AC3E}">
        <p14:creationId xmlns:p14="http://schemas.microsoft.com/office/powerpoint/2010/main" val="140033970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665D-EF4F-0568-CD86-43D0D26A5368}"/>
              </a:ext>
            </a:extLst>
          </p:cNvPr>
          <p:cNvSpPr>
            <a:spLocks noGrp="1"/>
          </p:cNvSpPr>
          <p:nvPr>
            <p:ph type="ctrTitle"/>
          </p:nvPr>
        </p:nvSpPr>
        <p:spPr>
          <a:xfrm>
            <a:off x="4863951" y="1572125"/>
            <a:ext cx="4410051" cy="2475635"/>
          </a:xfrm>
        </p:spPr>
        <p:txBody>
          <a:bodyPr>
            <a:normAutofit/>
          </a:bodyPr>
          <a:lstStyle/>
          <a:p>
            <a:pPr>
              <a:lnSpc>
                <a:spcPct val="90000"/>
              </a:lnSpc>
            </a:pPr>
            <a:br>
              <a:rPr lang="en-IN" sz="4200" b="1" i="0" u="sng" strike="noStrike" baseline="0" dirty="0">
                <a:latin typeface="Calibri" panose="020F0502020204030204" pitchFamily="34" charset="0"/>
              </a:rPr>
            </a:br>
            <a:r>
              <a:rPr lang="en-US" sz="4200" b="1" i="0" u="sng" strike="noStrike" baseline="0" dirty="0">
                <a:latin typeface="Calibri" panose="020F0502020204030204" pitchFamily="34" charset="0"/>
              </a:rPr>
              <a:t> Hotel Reservation Analysis with SQL </a:t>
            </a:r>
            <a:endParaRPr lang="en-IN" sz="4200" b="1" u="sng" dirty="0"/>
          </a:p>
        </p:txBody>
      </p:sp>
      <p:sp>
        <p:nvSpPr>
          <p:cNvPr id="3" name="Subtitle 2">
            <a:extLst>
              <a:ext uri="{FF2B5EF4-FFF2-40B4-BE49-F238E27FC236}">
                <a16:creationId xmlns:a16="http://schemas.microsoft.com/office/drawing/2014/main" id="{A3E12EC2-1123-A72B-9FDF-E0D93BED5EDF}"/>
              </a:ext>
            </a:extLst>
          </p:cNvPr>
          <p:cNvSpPr>
            <a:spLocks noGrp="1"/>
          </p:cNvSpPr>
          <p:nvPr>
            <p:ph type="subTitle" idx="1"/>
          </p:nvPr>
        </p:nvSpPr>
        <p:spPr>
          <a:xfrm>
            <a:off x="4863283" y="4047760"/>
            <a:ext cx="4410719" cy="1552894"/>
          </a:xfrm>
        </p:spPr>
        <p:txBody>
          <a:bodyPr>
            <a:normAutofit/>
          </a:bodyPr>
          <a:lstStyle/>
          <a:p>
            <a:r>
              <a:rPr lang="en-IN" dirty="0"/>
              <a:t>By Nidhi Sharma</a:t>
            </a:r>
          </a:p>
        </p:txBody>
      </p:sp>
      <p:pic>
        <p:nvPicPr>
          <p:cNvPr id="1026" name="Picture 2">
            <a:extLst>
              <a:ext uri="{FF2B5EF4-FFF2-40B4-BE49-F238E27FC236}">
                <a16:creationId xmlns:a16="http://schemas.microsoft.com/office/drawing/2014/main" id="{DA37E1F8-42E3-B44C-CD1C-92BA61842F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94084" y="1572125"/>
            <a:ext cx="3841230" cy="402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25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6D20-6F91-66E8-F134-9C4126860A59}"/>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6. How many reservations fall on a weekend (no_of_weekend_nights &gt; 0)?</a:t>
            </a:r>
          </a:p>
        </p:txBody>
      </p:sp>
      <p:pic>
        <p:nvPicPr>
          <p:cNvPr id="6" name="Content Placeholder 5" descr="A screenshot of a computer&#10;&#10;Description automatically generated">
            <a:extLst>
              <a:ext uri="{FF2B5EF4-FFF2-40B4-BE49-F238E27FC236}">
                <a16:creationId xmlns:a16="http://schemas.microsoft.com/office/drawing/2014/main" id="{105A1C95-4E61-E1C1-2FBB-25F097381A9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827377" y="2499360"/>
            <a:ext cx="6767983" cy="3362960"/>
          </a:xfrm>
          <a:prstGeom prst="rect">
            <a:avLst/>
          </a:prstGeom>
        </p:spPr>
      </p:pic>
    </p:spTree>
    <p:extLst>
      <p:ext uri="{BB962C8B-B14F-4D97-AF65-F5344CB8AC3E}">
        <p14:creationId xmlns:p14="http://schemas.microsoft.com/office/powerpoint/2010/main" val="365557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5BDF-28C6-D60C-EE29-557A961F2554}"/>
              </a:ext>
            </a:extLst>
          </p:cNvPr>
          <p:cNvSpPr>
            <a:spLocks noGrp="1"/>
          </p:cNvSpPr>
          <p:nvPr>
            <p:ph type="title"/>
          </p:nvPr>
        </p:nvSpPr>
        <p:spPr/>
        <p:txBody>
          <a:bodyPr/>
          <a:lstStyle/>
          <a:p>
            <a:r>
              <a:rPr lang="en-US" dirty="0"/>
              <a:t>7. What is the highest and lowest lead time for reservations?</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786CBEB8-6CB9-E094-1D3B-1E1645670E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300479" y="2132398"/>
            <a:ext cx="8243115" cy="3618161"/>
          </a:xfrm>
        </p:spPr>
      </p:pic>
    </p:spTree>
    <p:extLst>
      <p:ext uri="{BB962C8B-B14F-4D97-AF65-F5344CB8AC3E}">
        <p14:creationId xmlns:p14="http://schemas.microsoft.com/office/powerpoint/2010/main" val="905052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6368-7147-093A-7630-F58B8B12FB0B}"/>
              </a:ext>
            </a:extLst>
          </p:cNvPr>
          <p:cNvSpPr>
            <a:spLocks noGrp="1"/>
          </p:cNvSpPr>
          <p:nvPr>
            <p:ph type="title"/>
          </p:nvPr>
        </p:nvSpPr>
        <p:spPr/>
        <p:txBody>
          <a:bodyPr/>
          <a:lstStyle/>
          <a:p>
            <a:r>
              <a:rPr lang="en-US" dirty="0"/>
              <a:t>8. What is the most common market segment type for reservations?</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240CA1E7-2CA8-9165-D422-32E462D09E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402080" y="2062481"/>
            <a:ext cx="7871922" cy="3848756"/>
          </a:xfrm>
        </p:spPr>
      </p:pic>
    </p:spTree>
    <p:extLst>
      <p:ext uri="{BB962C8B-B14F-4D97-AF65-F5344CB8AC3E}">
        <p14:creationId xmlns:p14="http://schemas.microsoft.com/office/powerpoint/2010/main" val="2490164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765982-2B30-8C79-2154-5F87AA0A30DC}"/>
              </a:ext>
            </a:extLst>
          </p:cNvPr>
          <p:cNvSpPr>
            <a:spLocks noGrp="1"/>
          </p:cNvSpPr>
          <p:nvPr>
            <p:ph type="title"/>
          </p:nvPr>
        </p:nvSpPr>
        <p:spPr>
          <a:xfrm>
            <a:off x="1333502" y="609600"/>
            <a:ext cx="8596668" cy="1320800"/>
          </a:xfrm>
        </p:spPr>
        <p:txBody>
          <a:bodyPr>
            <a:normAutofit/>
          </a:bodyPr>
          <a:lstStyle/>
          <a:p>
            <a:r>
              <a:rPr lang="en-US"/>
              <a:t>9. How many reservations have a booking status of "Confirmed"?</a:t>
            </a:r>
            <a:endParaRPr lang="en-IN"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Content Placeholder 5" descr="A screenshot of a computer&#10;&#10;Description automatically generated">
            <a:extLst>
              <a:ext uri="{FF2B5EF4-FFF2-40B4-BE49-F238E27FC236}">
                <a16:creationId xmlns:a16="http://schemas.microsoft.com/office/drawing/2014/main" id="{C0A4EB86-200E-E227-56C1-46227EAEEE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706376" y="2306320"/>
            <a:ext cx="8159265" cy="2844800"/>
          </a:xfrm>
        </p:spPr>
      </p:pic>
      <p:sp>
        <p:nvSpPr>
          <p:cNvPr id="21" name="Isosceles Triangle 20">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82417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7A5-1F3B-D2F5-93A1-8451A6035C1F}"/>
              </a:ext>
            </a:extLst>
          </p:cNvPr>
          <p:cNvSpPr>
            <a:spLocks noGrp="1"/>
          </p:cNvSpPr>
          <p:nvPr>
            <p:ph type="title"/>
          </p:nvPr>
        </p:nvSpPr>
        <p:spPr/>
        <p:txBody>
          <a:bodyPr/>
          <a:lstStyle/>
          <a:p>
            <a:r>
              <a:rPr lang="en-US"/>
              <a:t>10. What is the total number of adults and children across all reservations?</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E383B8D3-2B40-95D8-4825-0B8CB1AE5F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300479" y="2489200"/>
            <a:ext cx="7552233" cy="2915920"/>
          </a:xfrm>
        </p:spPr>
      </p:pic>
    </p:spTree>
    <p:extLst>
      <p:ext uri="{BB962C8B-B14F-4D97-AF65-F5344CB8AC3E}">
        <p14:creationId xmlns:p14="http://schemas.microsoft.com/office/powerpoint/2010/main" val="1212427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2D1F-88B9-0043-C6F3-E382C07FCA29}"/>
              </a:ext>
            </a:extLst>
          </p:cNvPr>
          <p:cNvSpPr>
            <a:spLocks noGrp="1"/>
          </p:cNvSpPr>
          <p:nvPr>
            <p:ph type="title"/>
          </p:nvPr>
        </p:nvSpPr>
        <p:spPr/>
        <p:txBody>
          <a:bodyPr>
            <a:normAutofit fontScale="90000"/>
          </a:bodyPr>
          <a:lstStyle/>
          <a:p>
            <a:r>
              <a:rPr lang="en-US" dirty="0"/>
              <a:t>11. What is the average number of weekend nights for reservations involving children?</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E8F61FA6-145D-371E-9D0C-DCAAB8CA81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391919" y="2540000"/>
            <a:ext cx="8456640" cy="3281680"/>
          </a:xfrm>
        </p:spPr>
      </p:pic>
    </p:spTree>
    <p:extLst>
      <p:ext uri="{BB962C8B-B14F-4D97-AF65-F5344CB8AC3E}">
        <p14:creationId xmlns:p14="http://schemas.microsoft.com/office/powerpoint/2010/main" val="264862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AC57-8C68-3C9F-99E1-C1BDF6028ACA}"/>
              </a:ext>
            </a:extLst>
          </p:cNvPr>
          <p:cNvSpPr>
            <a:spLocks noGrp="1"/>
          </p:cNvSpPr>
          <p:nvPr>
            <p:ph type="title"/>
          </p:nvPr>
        </p:nvSpPr>
        <p:spPr/>
        <p:txBody>
          <a:bodyPr/>
          <a:lstStyle/>
          <a:p>
            <a:r>
              <a:rPr lang="en-US" dirty="0"/>
              <a:t>12. How many reservations were made in each month of the year?</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B604179D-50E5-D29D-B092-4D7F466754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280160" y="2235200"/>
            <a:ext cx="7993842" cy="3877610"/>
          </a:xfrm>
        </p:spPr>
      </p:pic>
    </p:spTree>
    <p:extLst>
      <p:ext uri="{BB962C8B-B14F-4D97-AF65-F5344CB8AC3E}">
        <p14:creationId xmlns:p14="http://schemas.microsoft.com/office/powerpoint/2010/main" val="1345992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31F4-BE7A-DFEA-C30B-83A1C1AA3531}"/>
              </a:ext>
            </a:extLst>
          </p:cNvPr>
          <p:cNvSpPr>
            <a:spLocks noGrp="1"/>
          </p:cNvSpPr>
          <p:nvPr>
            <p:ph type="title"/>
          </p:nvPr>
        </p:nvSpPr>
        <p:spPr>
          <a:xfrm>
            <a:off x="2849562" y="609600"/>
            <a:ext cx="6424440" cy="1320800"/>
          </a:xfrm>
        </p:spPr>
        <p:txBody>
          <a:bodyPr>
            <a:normAutofit/>
          </a:bodyPr>
          <a:lstStyle/>
          <a:p>
            <a:pPr>
              <a:lnSpc>
                <a:spcPct val="90000"/>
              </a:lnSpc>
            </a:pPr>
            <a:r>
              <a:rPr lang="en-US" sz="2800"/>
              <a:t>13. What is the average number of nights (both weekend and weekday) spent by guests for each room type?</a:t>
            </a:r>
            <a:endParaRPr lang="en-IN" sz="2800"/>
          </a:p>
        </p:txBody>
      </p:sp>
      <p:pic>
        <p:nvPicPr>
          <p:cNvPr id="5" name="Picture 4" descr="Different types of clocks">
            <a:extLst>
              <a:ext uri="{FF2B5EF4-FFF2-40B4-BE49-F238E27FC236}">
                <a16:creationId xmlns:a16="http://schemas.microsoft.com/office/drawing/2014/main" id="{1A5451BD-B7E3-489F-4DD1-A3DDE56A491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Content Placeholder 5" descr="A screenshot of a computer&#10;&#10;Description automatically generated">
            <a:extLst>
              <a:ext uri="{FF2B5EF4-FFF2-40B4-BE49-F238E27FC236}">
                <a16:creationId xmlns:a16="http://schemas.microsoft.com/office/drawing/2014/main" id="{A158774C-8CB8-4067-826D-442DC116C6B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3047999" y="2738120"/>
            <a:ext cx="6887905" cy="3164839"/>
          </a:xfrm>
        </p:spPr>
      </p:pic>
    </p:spTree>
    <p:extLst>
      <p:ext uri="{BB962C8B-B14F-4D97-AF65-F5344CB8AC3E}">
        <p14:creationId xmlns:p14="http://schemas.microsoft.com/office/powerpoint/2010/main" val="177340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49F0-F3B0-D3B9-23BA-B147405AF9E4}"/>
              </a:ext>
            </a:extLst>
          </p:cNvPr>
          <p:cNvSpPr>
            <a:spLocks noGrp="1"/>
          </p:cNvSpPr>
          <p:nvPr>
            <p:ph type="title"/>
          </p:nvPr>
        </p:nvSpPr>
        <p:spPr>
          <a:xfrm>
            <a:off x="2786047" y="609600"/>
            <a:ext cx="6487955" cy="1320800"/>
          </a:xfrm>
        </p:spPr>
        <p:txBody>
          <a:bodyPr>
            <a:normAutofit/>
          </a:bodyPr>
          <a:lstStyle/>
          <a:p>
            <a:pPr>
              <a:lnSpc>
                <a:spcPct val="90000"/>
              </a:lnSpc>
            </a:pPr>
            <a:r>
              <a:rPr lang="en-US" sz="2300"/>
              <a:t>14. For reservations involving children, what is the most common room type, and what is the average price for that room type?</a:t>
            </a:r>
            <a:endParaRPr lang="en-IN" sz="2300"/>
          </a:p>
        </p:txBody>
      </p:sp>
      <p:pic>
        <p:nvPicPr>
          <p:cNvPr id="11" name="Picture 10" descr="Classroom for children">
            <a:extLst>
              <a:ext uri="{FF2B5EF4-FFF2-40B4-BE49-F238E27FC236}">
                <a16:creationId xmlns:a16="http://schemas.microsoft.com/office/drawing/2014/main" id="{20110F4F-7BFF-5483-A43C-5A87764B8DB1}"/>
              </a:ext>
            </a:extLst>
          </p:cNvPr>
          <p:cNvPicPr>
            <a:picLocks noChangeAspect="1"/>
          </p:cNvPicPr>
          <p:nvPr/>
        </p:nvPicPr>
        <p:blipFill rotWithShape="1">
          <a:blip r:embed="rId2"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12" name="Isosceles Triangle 11">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Content Placeholder 5" descr="A screenshot of a computer&#10;&#10;Description automatically generated">
            <a:extLst>
              <a:ext uri="{FF2B5EF4-FFF2-40B4-BE49-F238E27FC236}">
                <a16:creationId xmlns:a16="http://schemas.microsoft.com/office/drawing/2014/main" id="{45546903-2B3B-1565-2D5F-8BCFF3FD765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786047" y="2489200"/>
            <a:ext cx="7876434" cy="3149600"/>
          </a:xfrm>
        </p:spPr>
      </p:pic>
    </p:spTree>
    <p:extLst>
      <p:ext uri="{BB962C8B-B14F-4D97-AF65-F5344CB8AC3E}">
        <p14:creationId xmlns:p14="http://schemas.microsoft.com/office/powerpoint/2010/main" val="150795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DA84-575A-9868-8F6F-ED281AD943FF}"/>
              </a:ext>
            </a:extLst>
          </p:cNvPr>
          <p:cNvSpPr>
            <a:spLocks noGrp="1"/>
          </p:cNvSpPr>
          <p:nvPr>
            <p:ph type="title"/>
          </p:nvPr>
        </p:nvSpPr>
        <p:spPr>
          <a:xfrm>
            <a:off x="2849562" y="609600"/>
            <a:ext cx="6424440" cy="1320800"/>
          </a:xfrm>
        </p:spPr>
        <p:txBody>
          <a:bodyPr>
            <a:normAutofit/>
          </a:bodyPr>
          <a:lstStyle/>
          <a:p>
            <a:pPr>
              <a:lnSpc>
                <a:spcPct val="90000"/>
              </a:lnSpc>
            </a:pPr>
            <a:r>
              <a:rPr lang="en-US" sz="2800"/>
              <a:t>15. Find the market segment type that generates the highest average price per room.</a:t>
            </a:r>
            <a:endParaRPr lang="en-IN" sz="2800"/>
          </a:p>
        </p:txBody>
      </p:sp>
      <p:pic>
        <p:nvPicPr>
          <p:cNvPr id="5" name="Picture 4" descr="Financial graphs on a dark display">
            <a:extLst>
              <a:ext uri="{FF2B5EF4-FFF2-40B4-BE49-F238E27FC236}">
                <a16:creationId xmlns:a16="http://schemas.microsoft.com/office/drawing/2014/main" id="{7AA1C564-BC0F-0BCC-022A-6609CADF15C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Content Placeholder 5" descr="A screenshot of a computer&#10;&#10;Description automatically generated">
            <a:extLst>
              <a:ext uri="{FF2B5EF4-FFF2-40B4-BE49-F238E27FC236}">
                <a16:creationId xmlns:a16="http://schemas.microsoft.com/office/drawing/2014/main" id="{A469F3BB-6DE7-1D2F-42B8-0C32B90970E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3123204" y="2252981"/>
            <a:ext cx="7579528" cy="3520440"/>
          </a:xfrm>
        </p:spPr>
      </p:pic>
    </p:spTree>
    <p:extLst>
      <p:ext uri="{BB962C8B-B14F-4D97-AF65-F5344CB8AC3E}">
        <p14:creationId xmlns:p14="http://schemas.microsoft.com/office/powerpoint/2010/main" val="326548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63E69-FC89-AAA0-DC0F-E4168C2EC9A4}"/>
              </a:ext>
            </a:extLst>
          </p:cNvPr>
          <p:cNvSpPr>
            <a:spLocks noGrp="1"/>
          </p:cNvSpPr>
          <p:nvPr>
            <p:ph type="title"/>
          </p:nvPr>
        </p:nvSpPr>
        <p:spPr>
          <a:xfrm>
            <a:off x="1286933" y="609600"/>
            <a:ext cx="10197494" cy="1099457"/>
          </a:xfrm>
        </p:spPr>
        <p:txBody>
          <a:bodyPr>
            <a:normAutofit/>
          </a:bodyPr>
          <a:lstStyle/>
          <a:p>
            <a:r>
              <a:rPr lang="en-IN" b="1" u="sng" dirty="0"/>
              <a:t>Introduction</a:t>
            </a:r>
          </a:p>
        </p:txBody>
      </p:sp>
      <p:sp>
        <p:nvSpPr>
          <p:cNvPr id="12" name="Isosceles Triangle 1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 name="Content Placeholder 2">
            <a:extLst>
              <a:ext uri="{FF2B5EF4-FFF2-40B4-BE49-F238E27FC236}">
                <a16:creationId xmlns:a16="http://schemas.microsoft.com/office/drawing/2014/main" id="{53700126-C661-AC6D-2053-201984EEA9BF}"/>
              </a:ext>
            </a:extLst>
          </p:cNvPr>
          <p:cNvGraphicFramePr>
            <a:graphicFrameLocks noGrp="1"/>
          </p:cNvGraphicFramePr>
          <p:nvPr>
            <p:ph idx="1"/>
            <p:extLst>
              <p:ext uri="{D42A27DB-BD31-4B8C-83A1-F6EECF244321}">
                <p14:modId xmlns:p14="http://schemas.microsoft.com/office/powerpoint/2010/main" val="163044859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445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Graphs on a display with reflection of office">
            <a:extLst>
              <a:ext uri="{FF2B5EF4-FFF2-40B4-BE49-F238E27FC236}">
                <a16:creationId xmlns:a16="http://schemas.microsoft.com/office/drawing/2014/main" id="{7C63BAB2-3254-57DF-98AF-3341AAF648DA}"/>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Lst>
          </a:blip>
          <a:srcRect/>
          <a:stretch/>
        </p:blipFill>
        <p:spPr>
          <a:xfrm>
            <a:off x="1" y="10"/>
            <a:ext cx="12191999" cy="6857990"/>
          </a:xfrm>
          <a:prstGeom prst="rect">
            <a:avLst/>
          </a:prstGeom>
        </p:spPr>
      </p:pic>
      <p:grpSp>
        <p:nvGrpSpPr>
          <p:cNvPr id="104" name="Group 103">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5" name="Straight Connector 104">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1"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7"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3" name="Isosceles Triangle 92">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8"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5"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9"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7" name="Isosceles Triangle 96">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0" name="Isosceles Triangle 109">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22E7CEA7-1B7F-07FE-08B6-FD6356EF2F54}"/>
              </a:ext>
            </a:extLst>
          </p:cNvPr>
          <p:cNvSpPr>
            <a:spLocks noGrp="1"/>
          </p:cNvSpPr>
          <p:nvPr>
            <p:ph type="title"/>
          </p:nvPr>
        </p:nvSpPr>
        <p:spPr>
          <a:xfrm>
            <a:off x="677334" y="609600"/>
            <a:ext cx="8596668" cy="1320800"/>
          </a:xfrm>
        </p:spPr>
        <p:txBody>
          <a:bodyPr>
            <a:normAutofit/>
          </a:bodyPr>
          <a:lstStyle/>
          <a:p>
            <a:r>
              <a:rPr lang="en-IN" b="1" u="sng" dirty="0"/>
              <a:t>Conclusion</a:t>
            </a:r>
          </a:p>
        </p:txBody>
      </p:sp>
      <p:sp>
        <p:nvSpPr>
          <p:cNvPr id="20" name="Content Placeholder 2">
            <a:extLst>
              <a:ext uri="{FF2B5EF4-FFF2-40B4-BE49-F238E27FC236}">
                <a16:creationId xmlns:a16="http://schemas.microsoft.com/office/drawing/2014/main" id="{5C07587E-0356-2529-3482-BBBB540CED07}"/>
              </a:ext>
            </a:extLst>
          </p:cNvPr>
          <p:cNvSpPr>
            <a:spLocks noGrp="1"/>
          </p:cNvSpPr>
          <p:nvPr>
            <p:ph idx="1"/>
          </p:nvPr>
        </p:nvSpPr>
        <p:spPr>
          <a:xfrm>
            <a:off x="677334" y="1930400"/>
            <a:ext cx="8596668" cy="4846319"/>
          </a:xfrm>
        </p:spPr>
        <p:txBody>
          <a:bodyPr>
            <a:normAutofit/>
          </a:bodyPr>
          <a:lstStyle/>
          <a:p>
            <a:pPr>
              <a:lnSpc>
                <a:spcPct val="90000"/>
              </a:lnSpc>
              <a:buFont typeface="Arial" panose="020B0604020202020204" pitchFamily="34" charset="0"/>
              <a:buChar char="•"/>
            </a:pPr>
            <a:r>
              <a:rPr lang="en-US" sz="1400" dirty="0"/>
              <a:t>The total number of reservations is 700.</a:t>
            </a:r>
          </a:p>
          <a:p>
            <a:pPr>
              <a:lnSpc>
                <a:spcPct val="90000"/>
              </a:lnSpc>
              <a:buFont typeface="Arial" panose="020B0604020202020204" pitchFamily="34" charset="0"/>
              <a:buChar char="•"/>
            </a:pPr>
            <a:r>
              <a:rPr lang="en-US" sz="1400" dirty="0"/>
              <a:t>The most popular meal plan among guests is Meal Plan 1, with 527 reservations.</a:t>
            </a:r>
          </a:p>
          <a:p>
            <a:pPr>
              <a:lnSpc>
                <a:spcPct val="90000"/>
              </a:lnSpc>
              <a:buFont typeface="Arial" panose="020B0604020202020204" pitchFamily="34" charset="0"/>
              <a:buChar char="•"/>
            </a:pPr>
            <a:r>
              <a:rPr lang="en-US" sz="1400" dirty="0"/>
              <a:t>The most commonly preferred room type among guests is Room Type 1.</a:t>
            </a:r>
          </a:p>
          <a:p>
            <a:pPr>
              <a:lnSpc>
                <a:spcPct val="90000"/>
              </a:lnSpc>
              <a:buFont typeface="Arial" panose="020B0604020202020204" pitchFamily="34" charset="0"/>
              <a:buChar char="•"/>
            </a:pPr>
            <a:r>
              <a:rPr lang="en-US" sz="1400" dirty="0"/>
              <a:t>The common market type of room reservation is Online with 518 reservations, followed by Offline with 140 reservations.</a:t>
            </a:r>
          </a:p>
          <a:p>
            <a:pPr>
              <a:lnSpc>
                <a:spcPct val="90000"/>
              </a:lnSpc>
              <a:buFont typeface="Arial" panose="020B0604020202020204" pitchFamily="34" charset="0"/>
              <a:buChar char="•"/>
            </a:pPr>
            <a:r>
              <a:rPr lang="en-US" sz="1400" dirty="0"/>
              <a:t>The most common room type preference for families with children are Room Type 1.</a:t>
            </a:r>
          </a:p>
          <a:p>
            <a:pPr>
              <a:lnSpc>
                <a:spcPct val="150000"/>
              </a:lnSpc>
              <a:buFont typeface="Arial" panose="020B0604020202020204" pitchFamily="34" charset="0"/>
              <a:buChar char="•"/>
            </a:pPr>
            <a:r>
              <a:rPr lang="en-US" sz="1400" dirty="0"/>
              <a:t>The average price of Room Type 1, which is preferred by families with children, is $123.12.</a:t>
            </a:r>
          </a:p>
          <a:p>
            <a:pPr>
              <a:lnSpc>
                <a:spcPct val="90000"/>
              </a:lnSpc>
              <a:buFont typeface="Arial" panose="020B0604020202020204" pitchFamily="34" charset="0"/>
              <a:buChar char="•"/>
            </a:pPr>
            <a:r>
              <a:rPr lang="en-US" sz="1400" dirty="0"/>
              <a:t>The highest average price per room is generated by the Online market segment, with an average price of $258.</a:t>
            </a:r>
          </a:p>
          <a:p>
            <a:pPr>
              <a:lnSpc>
                <a:spcPct val="90000"/>
              </a:lnSpc>
              <a:buFont typeface="Arial" panose="020B0604020202020204" pitchFamily="34" charset="0"/>
              <a:buChar char="•"/>
            </a:pPr>
            <a:endParaRPr lang="en-US" sz="1400" dirty="0"/>
          </a:p>
          <a:p>
            <a:pPr marL="0" indent="0">
              <a:lnSpc>
                <a:spcPct val="90000"/>
              </a:lnSpc>
              <a:buNone/>
            </a:pPr>
            <a:r>
              <a:rPr lang="en-US" sz="1400" dirty="0"/>
              <a:t>These insights provide a comprehensive overview of guest preferences, booking trends, and market segment dynamics based on the analysis of the hotel reservation dataset. This information can guide strategic decisions to optimize operations, enhance guest satisfaction, and maximize revenue in the hospitality industry.</a:t>
            </a:r>
          </a:p>
          <a:p>
            <a:pPr>
              <a:lnSpc>
                <a:spcPct val="90000"/>
              </a:lnSpc>
            </a:pPr>
            <a:endParaRPr lang="en-IN" sz="1400" dirty="0"/>
          </a:p>
        </p:txBody>
      </p:sp>
    </p:spTree>
    <p:extLst>
      <p:ext uri="{BB962C8B-B14F-4D97-AF65-F5344CB8AC3E}">
        <p14:creationId xmlns:p14="http://schemas.microsoft.com/office/powerpoint/2010/main" val="231040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21" name="Rectangle 20">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Isosceles Triangle 27">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Isosceles Triangle 30">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Isosceles Triangle 31">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4" name="Title 3">
            <a:extLst>
              <a:ext uri="{FF2B5EF4-FFF2-40B4-BE49-F238E27FC236}">
                <a16:creationId xmlns:a16="http://schemas.microsoft.com/office/drawing/2014/main" id="{38B8E424-8590-25B3-9700-2E43FF67F586}"/>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a:r>
              <a:rPr lang="en-US" sz="5400"/>
              <a:t>Thank you</a:t>
            </a:r>
          </a:p>
        </p:txBody>
      </p:sp>
    </p:spTree>
    <p:extLst>
      <p:ext uri="{BB962C8B-B14F-4D97-AF65-F5344CB8AC3E}">
        <p14:creationId xmlns:p14="http://schemas.microsoft.com/office/powerpoint/2010/main" val="44214304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0F49A1-D3FB-BDA6-EE94-2EAB973F1E10}"/>
              </a:ext>
            </a:extLst>
          </p:cNvPr>
          <p:cNvSpPr>
            <a:spLocks noGrp="1"/>
          </p:cNvSpPr>
          <p:nvPr>
            <p:ph type="title"/>
          </p:nvPr>
        </p:nvSpPr>
        <p:spPr>
          <a:xfrm>
            <a:off x="1286933" y="609600"/>
            <a:ext cx="10197494" cy="1099457"/>
          </a:xfrm>
        </p:spPr>
        <p:txBody>
          <a:bodyPr>
            <a:normAutofit/>
          </a:bodyPr>
          <a:lstStyle/>
          <a:p>
            <a:r>
              <a:rPr lang="en-IN" b="1" u="sng"/>
              <a:t>Objective</a:t>
            </a:r>
            <a:endParaRPr lang="en-IN" b="1" u="sng" dirty="0"/>
          </a:p>
        </p:txBody>
      </p:sp>
      <p:sp>
        <p:nvSpPr>
          <p:cNvPr id="22" name="Isosceles Triangle 2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Isosceles Triangle 2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15" name="Content Placeholder 2">
            <a:extLst>
              <a:ext uri="{FF2B5EF4-FFF2-40B4-BE49-F238E27FC236}">
                <a16:creationId xmlns:a16="http://schemas.microsoft.com/office/drawing/2014/main" id="{D23E2A78-0DDF-4D99-676E-3F3D2C84461B}"/>
              </a:ext>
            </a:extLst>
          </p:cNvPr>
          <p:cNvGraphicFramePr>
            <a:graphicFrameLocks noGrp="1"/>
          </p:cNvGraphicFramePr>
          <p:nvPr>
            <p:ph idx="1"/>
            <p:extLst>
              <p:ext uri="{D42A27DB-BD31-4B8C-83A1-F6EECF244321}">
                <p14:modId xmlns:p14="http://schemas.microsoft.com/office/powerpoint/2010/main" val="175668913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918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AF47-654C-A9ED-2885-585BB3BBFE5D}"/>
              </a:ext>
            </a:extLst>
          </p:cNvPr>
          <p:cNvSpPr>
            <a:spLocks noGrp="1"/>
          </p:cNvSpPr>
          <p:nvPr>
            <p:ph type="title"/>
          </p:nvPr>
        </p:nvSpPr>
        <p:spPr>
          <a:xfrm>
            <a:off x="2849562" y="609600"/>
            <a:ext cx="6424440" cy="1320800"/>
          </a:xfrm>
        </p:spPr>
        <p:txBody>
          <a:bodyPr>
            <a:normAutofit/>
          </a:bodyPr>
          <a:lstStyle/>
          <a:p>
            <a:r>
              <a:rPr lang="en-IN" dirty="0"/>
              <a:t>Dataset details</a:t>
            </a:r>
          </a:p>
        </p:txBody>
      </p:sp>
      <p:pic>
        <p:nvPicPr>
          <p:cNvPr id="5" name="Picture 4">
            <a:extLst>
              <a:ext uri="{FF2B5EF4-FFF2-40B4-BE49-F238E27FC236}">
                <a16:creationId xmlns:a16="http://schemas.microsoft.com/office/drawing/2014/main" id="{871EC289-105E-1CEF-2B5D-B37812CBE33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207C87A5-2917-902E-050C-863B349344FD}"/>
              </a:ext>
            </a:extLst>
          </p:cNvPr>
          <p:cNvSpPr>
            <a:spLocks noGrp="1"/>
          </p:cNvSpPr>
          <p:nvPr>
            <p:ph idx="1"/>
          </p:nvPr>
        </p:nvSpPr>
        <p:spPr>
          <a:xfrm>
            <a:off x="2849562" y="2160589"/>
            <a:ext cx="6424440" cy="3880773"/>
          </a:xfrm>
        </p:spPr>
        <p:txBody>
          <a:bodyPr>
            <a:normAutofit/>
          </a:bodyPr>
          <a:lstStyle/>
          <a:p>
            <a:pPr marL="0" indent="0">
              <a:lnSpc>
                <a:spcPct val="90000"/>
              </a:lnSpc>
              <a:buNone/>
            </a:pPr>
            <a:r>
              <a:rPr lang="en-US" sz="1100" dirty="0"/>
              <a:t>The dataset includes the following columns</a:t>
            </a:r>
          </a:p>
          <a:p>
            <a:pPr>
              <a:lnSpc>
                <a:spcPct val="90000"/>
              </a:lnSpc>
            </a:pPr>
            <a:r>
              <a:rPr lang="en-US" sz="1100" dirty="0"/>
              <a:t> </a:t>
            </a:r>
            <a:r>
              <a:rPr lang="en-US" sz="1100" b="1" dirty="0" err="1"/>
              <a:t>Booking_ID</a:t>
            </a:r>
            <a:r>
              <a:rPr lang="en-US" sz="1100" b="1" dirty="0"/>
              <a:t>: </a:t>
            </a:r>
            <a:r>
              <a:rPr lang="en-US" sz="1100" dirty="0"/>
              <a:t>A unique identifier for each hotel reservation.</a:t>
            </a:r>
          </a:p>
          <a:p>
            <a:pPr>
              <a:lnSpc>
                <a:spcPct val="90000"/>
              </a:lnSpc>
            </a:pPr>
            <a:r>
              <a:rPr lang="en-US" sz="1100" dirty="0"/>
              <a:t> </a:t>
            </a:r>
            <a:r>
              <a:rPr lang="en-US" sz="1100" b="1" dirty="0" err="1"/>
              <a:t>no_of_adults</a:t>
            </a:r>
            <a:r>
              <a:rPr lang="en-US" sz="1100" b="1" dirty="0"/>
              <a:t>: </a:t>
            </a:r>
            <a:r>
              <a:rPr lang="en-US" sz="1100" dirty="0"/>
              <a:t>The number of adults in the reservation.</a:t>
            </a:r>
          </a:p>
          <a:p>
            <a:pPr>
              <a:lnSpc>
                <a:spcPct val="90000"/>
              </a:lnSpc>
            </a:pPr>
            <a:r>
              <a:rPr lang="en-US" sz="1100" b="1" dirty="0" err="1"/>
              <a:t>no_of_children</a:t>
            </a:r>
            <a:r>
              <a:rPr lang="en-US" sz="1100" b="1" dirty="0"/>
              <a:t>: </a:t>
            </a:r>
            <a:r>
              <a:rPr lang="en-US" sz="1100" dirty="0"/>
              <a:t>The number of children in the reservation.</a:t>
            </a:r>
          </a:p>
          <a:p>
            <a:pPr>
              <a:lnSpc>
                <a:spcPct val="90000"/>
              </a:lnSpc>
            </a:pPr>
            <a:r>
              <a:rPr lang="en-US" sz="1100" b="1" dirty="0" err="1"/>
              <a:t>no_of_weekend_nights</a:t>
            </a:r>
            <a:r>
              <a:rPr lang="en-US" sz="1100" b="1" dirty="0"/>
              <a:t>: </a:t>
            </a:r>
            <a:r>
              <a:rPr lang="en-US" sz="1100" dirty="0"/>
              <a:t>The number of nights in the reservation that fall on weekends.</a:t>
            </a:r>
          </a:p>
          <a:p>
            <a:pPr>
              <a:lnSpc>
                <a:spcPct val="90000"/>
              </a:lnSpc>
            </a:pPr>
            <a:r>
              <a:rPr lang="en-US" sz="1100" b="1" dirty="0" err="1"/>
              <a:t>no_of_week_nights</a:t>
            </a:r>
            <a:r>
              <a:rPr lang="en-US" sz="1100" b="1" dirty="0"/>
              <a:t>: </a:t>
            </a:r>
            <a:r>
              <a:rPr lang="en-US" sz="1100" dirty="0"/>
              <a:t>The number of nights in the reservation that fall on weekdays.</a:t>
            </a:r>
          </a:p>
          <a:p>
            <a:pPr>
              <a:lnSpc>
                <a:spcPct val="90000"/>
              </a:lnSpc>
            </a:pPr>
            <a:r>
              <a:rPr lang="en-US" sz="1100" b="1" dirty="0" err="1"/>
              <a:t>type_of_meal_plan</a:t>
            </a:r>
            <a:r>
              <a:rPr lang="en-US" sz="1100" b="1" dirty="0"/>
              <a:t>: </a:t>
            </a:r>
            <a:r>
              <a:rPr lang="en-US" sz="1100" dirty="0"/>
              <a:t>The meal plan chosen by the guests.</a:t>
            </a:r>
          </a:p>
          <a:p>
            <a:pPr>
              <a:lnSpc>
                <a:spcPct val="90000"/>
              </a:lnSpc>
            </a:pPr>
            <a:r>
              <a:rPr lang="en-US" sz="1100" b="1" dirty="0" err="1"/>
              <a:t>room_type_reserved</a:t>
            </a:r>
            <a:r>
              <a:rPr lang="en-US" sz="1100" b="1" dirty="0"/>
              <a:t>: </a:t>
            </a:r>
            <a:r>
              <a:rPr lang="en-US" sz="1100" dirty="0"/>
              <a:t>The type of room reserved by the guests.</a:t>
            </a:r>
          </a:p>
          <a:p>
            <a:pPr>
              <a:lnSpc>
                <a:spcPct val="90000"/>
              </a:lnSpc>
            </a:pPr>
            <a:r>
              <a:rPr lang="en-US" sz="1100" b="1" dirty="0"/>
              <a:t> </a:t>
            </a:r>
            <a:r>
              <a:rPr lang="en-US" sz="1100" b="1" dirty="0" err="1"/>
              <a:t>lead_time</a:t>
            </a:r>
            <a:r>
              <a:rPr lang="en-US" sz="1100" b="1" dirty="0"/>
              <a:t>: </a:t>
            </a:r>
            <a:r>
              <a:rPr lang="en-US" sz="1100" dirty="0"/>
              <a:t>The number of days between booking and arrival.</a:t>
            </a:r>
          </a:p>
          <a:p>
            <a:pPr>
              <a:lnSpc>
                <a:spcPct val="90000"/>
              </a:lnSpc>
            </a:pPr>
            <a:r>
              <a:rPr lang="en-US" sz="1100" b="1" dirty="0" err="1"/>
              <a:t>arrival_date</a:t>
            </a:r>
            <a:r>
              <a:rPr lang="en-US" sz="1100" b="1" dirty="0"/>
              <a:t>: </a:t>
            </a:r>
            <a:r>
              <a:rPr lang="en-US" sz="1100" dirty="0"/>
              <a:t>The date of arrival.</a:t>
            </a:r>
          </a:p>
          <a:p>
            <a:pPr>
              <a:lnSpc>
                <a:spcPct val="90000"/>
              </a:lnSpc>
            </a:pPr>
            <a:r>
              <a:rPr lang="en-US" sz="1100" b="1" dirty="0" err="1"/>
              <a:t>market_segment_type</a:t>
            </a:r>
            <a:r>
              <a:rPr lang="en-US" sz="1100" b="1" dirty="0"/>
              <a:t>: </a:t>
            </a:r>
            <a:r>
              <a:rPr lang="en-US" sz="1100" dirty="0"/>
              <a:t>The market segment to which the reservation belongs.</a:t>
            </a:r>
          </a:p>
          <a:p>
            <a:pPr>
              <a:lnSpc>
                <a:spcPct val="90000"/>
              </a:lnSpc>
            </a:pPr>
            <a:r>
              <a:rPr lang="en-US" sz="1100" b="1" dirty="0" err="1"/>
              <a:t>avg_price_per_room</a:t>
            </a:r>
            <a:r>
              <a:rPr lang="en-US" sz="1100" b="1" dirty="0"/>
              <a:t>: </a:t>
            </a:r>
            <a:r>
              <a:rPr lang="en-US" sz="1100" dirty="0"/>
              <a:t>The average price per room in the reservation.</a:t>
            </a:r>
          </a:p>
          <a:p>
            <a:pPr>
              <a:lnSpc>
                <a:spcPct val="90000"/>
              </a:lnSpc>
            </a:pPr>
            <a:r>
              <a:rPr lang="en-US" sz="1100" b="1" dirty="0" err="1"/>
              <a:t>booking_status</a:t>
            </a:r>
            <a:r>
              <a:rPr lang="en-US" sz="1100" b="1" dirty="0"/>
              <a:t>: </a:t>
            </a:r>
            <a:r>
              <a:rPr lang="en-US" sz="1100" dirty="0"/>
              <a:t>The status of the booking.</a:t>
            </a:r>
            <a:endParaRPr lang="en-IN" sz="1100" dirty="0"/>
          </a:p>
        </p:txBody>
      </p:sp>
    </p:spTree>
    <p:extLst>
      <p:ext uri="{BB962C8B-B14F-4D97-AF65-F5344CB8AC3E}">
        <p14:creationId xmlns:p14="http://schemas.microsoft.com/office/powerpoint/2010/main" val="119407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F41F-2E25-3ABE-E0A0-3D622EF6899A}"/>
              </a:ext>
            </a:extLst>
          </p:cNvPr>
          <p:cNvSpPr>
            <a:spLocks noGrp="1"/>
          </p:cNvSpPr>
          <p:nvPr>
            <p:ph type="title"/>
          </p:nvPr>
        </p:nvSpPr>
        <p:spPr>
          <a:xfrm>
            <a:off x="2849562" y="609600"/>
            <a:ext cx="6424440" cy="1320800"/>
          </a:xfrm>
        </p:spPr>
        <p:txBody>
          <a:bodyPr>
            <a:normAutofit/>
          </a:bodyPr>
          <a:lstStyle/>
          <a:p>
            <a:pPr>
              <a:lnSpc>
                <a:spcPct val="90000"/>
              </a:lnSpc>
            </a:pPr>
            <a:br>
              <a:rPr lang="en-IN" sz="2000" b="1" i="0" u="none" strike="noStrike" baseline="0">
                <a:latin typeface="Calibri" panose="020F0502020204030204" pitchFamily="34" charset="0"/>
              </a:rPr>
            </a:br>
            <a:r>
              <a:rPr lang="en-IN" sz="2000" b="1" i="0" u="none" strike="noStrike" baseline="0">
                <a:latin typeface="Calibri" panose="020F0502020204030204" pitchFamily="34" charset="0"/>
              </a:rPr>
              <a:t> </a:t>
            </a:r>
            <a:br>
              <a:rPr lang="en-IN" sz="2000" b="1" i="0" u="none" strike="noStrike" baseline="0">
                <a:latin typeface="Calibri" panose="020F0502020204030204" pitchFamily="34" charset="0"/>
              </a:rPr>
            </a:br>
            <a:r>
              <a:rPr lang="en-US" sz="2000" b="1" i="0" u="none" strike="noStrike" baseline="0">
                <a:latin typeface="Calibri" panose="020F0502020204030204" pitchFamily="34" charset="0"/>
              </a:rPr>
              <a:t>1. What is the total number of reservations in the dataset? </a:t>
            </a:r>
            <a:br>
              <a:rPr lang="en-US" sz="2000" b="0" i="0" u="none" strike="noStrike" baseline="0">
                <a:latin typeface="Calibri" panose="020F0502020204030204" pitchFamily="34" charset="0"/>
              </a:rPr>
            </a:br>
            <a:endParaRPr lang="en-IN" sz="2000"/>
          </a:p>
        </p:txBody>
      </p:sp>
      <p:pic>
        <p:nvPicPr>
          <p:cNvPr id="5" name="Content Placeholder 4" descr="A screenshot of a computer&#10;&#10;Description automatically generated">
            <a:extLst>
              <a:ext uri="{FF2B5EF4-FFF2-40B4-BE49-F238E27FC236}">
                <a16:creationId xmlns:a16="http://schemas.microsoft.com/office/drawing/2014/main" id="{95ECCECE-ED79-4EF4-79D3-9D98CA469CF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2" name="Isosceles Triangle 1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1" name="Content Placeholder 10" descr="A screenshot of a computer&#10;&#10;Description automatically generated">
            <a:extLst>
              <a:ext uri="{FF2B5EF4-FFF2-40B4-BE49-F238E27FC236}">
                <a16:creationId xmlns:a16="http://schemas.microsoft.com/office/drawing/2014/main" id="{8BC95978-B694-AA16-ACD1-7C88CF2E96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3200400" y="2032000"/>
            <a:ext cx="6583680" cy="3728720"/>
          </a:xfrm>
        </p:spPr>
      </p:pic>
    </p:spTree>
    <p:extLst>
      <p:ext uri="{BB962C8B-B14F-4D97-AF65-F5344CB8AC3E}">
        <p14:creationId xmlns:p14="http://schemas.microsoft.com/office/powerpoint/2010/main" val="160696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2FCC-A739-FB65-E307-DCAC29C6863B}"/>
              </a:ext>
            </a:extLst>
          </p:cNvPr>
          <p:cNvSpPr>
            <a:spLocks noGrp="1"/>
          </p:cNvSpPr>
          <p:nvPr>
            <p:ph type="title"/>
          </p:nvPr>
        </p:nvSpPr>
        <p:spPr>
          <a:xfrm>
            <a:off x="2849562" y="609600"/>
            <a:ext cx="6424440" cy="1320800"/>
          </a:xfrm>
        </p:spPr>
        <p:txBody>
          <a:bodyPr>
            <a:normAutofit/>
          </a:bodyPr>
          <a:lstStyle/>
          <a:p>
            <a:r>
              <a:rPr lang="en-US"/>
              <a:t>2. Which meal plan is the most popular among guests?</a:t>
            </a:r>
            <a:endParaRPr lang="en-IN" dirty="0"/>
          </a:p>
        </p:txBody>
      </p:sp>
      <p:pic>
        <p:nvPicPr>
          <p:cNvPr id="14" name="Picture 13" descr="Cooked food with ingredients on a table">
            <a:extLst>
              <a:ext uri="{FF2B5EF4-FFF2-40B4-BE49-F238E27FC236}">
                <a16:creationId xmlns:a16="http://schemas.microsoft.com/office/drawing/2014/main" id="{2F1DC306-EB0E-FB85-5363-EA52B13B84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8" name="Isosceles Triangle 17">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7" name="Content Placeholder 6" descr="A screenshot of a computer&#10;&#10;Description automatically generated">
            <a:extLst>
              <a:ext uri="{FF2B5EF4-FFF2-40B4-BE49-F238E27FC236}">
                <a16:creationId xmlns:a16="http://schemas.microsoft.com/office/drawing/2014/main" id="{052940A4-97BB-61F0-98D4-3D99A0AA4D8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3289762" y="2275840"/>
            <a:ext cx="6768638" cy="3545839"/>
          </a:xfrm>
        </p:spPr>
      </p:pic>
    </p:spTree>
    <p:extLst>
      <p:ext uri="{BB962C8B-B14F-4D97-AF65-F5344CB8AC3E}">
        <p14:creationId xmlns:p14="http://schemas.microsoft.com/office/powerpoint/2010/main" val="13006914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577C482-7E31-8859-D894-69F844DE4B5D}"/>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Lst>
          </a:blip>
          <a:srcRect/>
          <a:stretch/>
        </p:blipFill>
        <p:spPr>
          <a:xfrm>
            <a:off x="1" y="10"/>
            <a:ext cx="12191999" cy="6857990"/>
          </a:xfrm>
          <a:prstGeom prst="rect">
            <a:avLst/>
          </a:prstGeom>
        </p:spPr>
      </p:pic>
      <p:grpSp>
        <p:nvGrpSpPr>
          <p:cNvPr id="7" name="Group 6">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Isosceles Triangle 25">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Isosceles Triangle 22">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Isosceles Triangle 23">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A9372C12-7DB6-88F7-24DD-F75766BAFF39}"/>
              </a:ext>
            </a:extLst>
          </p:cNvPr>
          <p:cNvSpPr>
            <a:spLocks noGrp="1"/>
          </p:cNvSpPr>
          <p:nvPr>
            <p:ph type="title"/>
          </p:nvPr>
        </p:nvSpPr>
        <p:spPr>
          <a:xfrm>
            <a:off x="677334" y="609600"/>
            <a:ext cx="8596668" cy="1320800"/>
          </a:xfrm>
        </p:spPr>
        <p:txBody>
          <a:bodyPr>
            <a:normAutofit/>
          </a:bodyPr>
          <a:lstStyle/>
          <a:p>
            <a:r>
              <a:rPr lang="en-US"/>
              <a:t>3. What is the average price per room for reservations involving children?</a:t>
            </a:r>
            <a:endParaRPr lang="en-IN" dirty="0"/>
          </a:p>
        </p:txBody>
      </p:sp>
      <p:pic>
        <p:nvPicPr>
          <p:cNvPr id="29" name="Content Placeholder 28" descr="A screenshot of a computer&#10;&#10;Description automatically generated">
            <a:extLst>
              <a:ext uri="{FF2B5EF4-FFF2-40B4-BE49-F238E27FC236}">
                <a16:creationId xmlns:a16="http://schemas.microsoft.com/office/drawing/2014/main" id="{E6B4F961-2F23-F42F-C5CC-B701474E50B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1669845" y="2451100"/>
            <a:ext cx="7809025" cy="3886200"/>
          </a:xfrm>
        </p:spPr>
      </p:pic>
    </p:spTree>
    <p:extLst>
      <p:ext uri="{BB962C8B-B14F-4D97-AF65-F5344CB8AC3E}">
        <p14:creationId xmlns:p14="http://schemas.microsoft.com/office/powerpoint/2010/main" val="825714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B5FFBF0C-2780-D8C5-C23A-D15B7F08E275}"/>
              </a:ext>
            </a:extLst>
          </p:cNvPr>
          <p:cNvSpPr>
            <a:spLocks noGrp="1"/>
          </p:cNvSpPr>
          <p:nvPr>
            <p:ph type="title"/>
          </p:nvPr>
        </p:nvSpPr>
        <p:spPr>
          <a:xfrm>
            <a:off x="989768" y="609600"/>
            <a:ext cx="5498361" cy="1320800"/>
          </a:xfrm>
        </p:spPr>
        <p:txBody>
          <a:bodyPr anchor="ctr">
            <a:normAutofit/>
          </a:bodyPr>
          <a:lstStyle/>
          <a:p>
            <a:pPr>
              <a:lnSpc>
                <a:spcPct val="90000"/>
              </a:lnSpc>
            </a:pPr>
            <a:r>
              <a:rPr lang="en-US" sz="2800"/>
              <a:t>4. How many reservations were made for the year 20XX (replace XX with the desired year)?</a:t>
            </a:r>
            <a:endParaRPr lang="en-IN" sz="2800"/>
          </a:p>
        </p:txBody>
      </p:sp>
      <p:sp>
        <p:nvSpPr>
          <p:cNvPr id="68" name="Isosceles Triangle 67">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rgbClr val="6E7149">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8" name="Content Placeholder 7" descr="A screenshot of a computer&#10;&#10;Description automatically generated">
            <a:extLst>
              <a:ext uri="{FF2B5EF4-FFF2-40B4-BE49-F238E27FC236}">
                <a16:creationId xmlns:a16="http://schemas.microsoft.com/office/drawing/2014/main" id="{E9357BC7-0BF5-6C60-158F-1E58BA3ED1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117600" y="2642396"/>
            <a:ext cx="5283200" cy="3428996"/>
          </a:xfrm>
        </p:spPr>
      </p:pic>
      <p:pic>
        <p:nvPicPr>
          <p:cNvPr id="6" name="Content Placeholder 5" descr="A screenshot of a computer&#10;&#10;Description automatically generated">
            <a:extLst>
              <a:ext uri="{FF2B5EF4-FFF2-40B4-BE49-F238E27FC236}">
                <a16:creationId xmlns:a16="http://schemas.microsoft.com/office/drawing/2014/main" id="{85468D63-5463-7D14-8AA8-3F3B3E285B2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7531482" y="10"/>
            <a:ext cx="4657341" cy="3448414"/>
          </a:xfrm>
          <a:prstGeom prst="rect">
            <a:avLst/>
          </a:prstGeom>
        </p:spPr>
      </p:pic>
      <p:pic>
        <p:nvPicPr>
          <p:cNvPr id="40" name="Picture 39" descr="Calendar">
            <a:extLst>
              <a:ext uri="{FF2B5EF4-FFF2-40B4-BE49-F238E27FC236}">
                <a16:creationId xmlns:a16="http://schemas.microsoft.com/office/drawing/2014/main" id="{E6DD183D-9887-3215-BF0D-2AC977DD73A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28308" y="3437472"/>
            <a:ext cx="4657341" cy="3428996"/>
          </a:xfrm>
          <a:prstGeom prst="rect">
            <a:avLst/>
          </a:prstGeom>
        </p:spPr>
      </p:pic>
    </p:spTree>
    <p:extLst>
      <p:ext uri="{BB962C8B-B14F-4D97-AF65-F5344CB8AC3E}">
        <p14:creationId xmlns:p14="http://schemas.microsoft.com/office/powerpoint/2010/main" val="255261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CAAA-240E-0AE3-3390-60F0DBC27D7E}"/>
              </a:ext>
            </a:extLst>
          </p:cNvPr>
          <p:cNvSpPr>
            <a:spLocks noGrp="1"/>
          </p:cNvSpPr>
          <p:nvPr>
            <p:ph type="title"/>
          </p:nvPr>
        </p:nvSpPr>
        <p:spPr>
          <a:xfrm>
            <a:off x="2849562" y="609600"/>
            <a:ext cx="6424440" cy="1320800"/>
          </a:xfrm>
        </p:spPr>
        <p:txBody>
          <a:bodyPr>
            <a:normAutofit/>
          </a:bodyPr>
          <a:lstStyle/>
          <a:p>
            <a:r>
              <a:rPr lang="en-US" dirty="0"/>
              <a:t>5. What is the most commonly booked room type?</a:t>
            </a:r>
            <a:endParaRPr lang="en-IN" dirty="0"/>
          </a:p>
        </p:txBody>
      </p:sp>
      <p:pic>
        <p:nvPicPr>
          <p:cNvPr id="5" name="Picture 4" descr="Cushions on a sofa against a yellow wall with frame decorations">
            <a:extLst>
              <a:ext uri="{FF2B5EF4-FFF2-40B4-BE49-F238E27FC236}">
                <a16:creationId xmlns:a16="http://schemas.microsoft.com/office/drawing/2014/main" id="{7C540160-FC66-5647-1852-A11D059AA29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Content Placeholder 5" descr="A screenshot of a computer&#10;&#10;Description automatically generated">
            <a:extLst>
              <a:ext uri="{FF2B5EF4-FFF2-40B4-BE49-F238E27FC236}">
                <a16:creationId xmlns:a16="http://schemas.microsoft.com/office/drawing/2014/main" id="{C0A08B1D-4FB1-0F94-B7EF-FB6989DE5FD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734056" y="2346961"/>
            <a:ext cx="7285199" cy="3088640"/>
          </a:xfrm>
        </p:spPr>
      </p:pic>
    </p:spTree>
    <p:extLst>
      <p:ext uri="{BB962C8B-B14F-4D97-AF65-F5344CB8AC3E}">
        <p14:creationId xmlns:p14="http://schemas.microsoft.com/office/powerpoint/2010/main" val="204899633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190</TotalTime>
  <Words>810</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Trebuchet MS</vt:lpstr>
      <vt:lpstr>Wingdings 3</vt:lpstr>
      <vt:lpstr>Facet</vt:lpstr>
      <vt:lpstr>  Hotel Reservation Analysis with SQL </vt:lpstr>
      <vt:lpstr>Introduction</vt:lpstr>
      <vt:lpstr>Objective</vt:lpstr>
      <vt:lpstr>Dataset details</vt:lpstr>
      <vt:lpstr>   1. What is the total number of reservations in the dataset?  </vt:lpstr>
      <vt:lpstr>2. Which meal plan is the most popular among guests?</vt:lpstr>
      <vt:lpstr>3. What is the average price per room for reservations involving children?</vt:lpstr>
      <vt:lpstr>4. How many reservations were made for the year 20XX (replace XX with the desired year)?</vt:lpstr>
      <vt:lpstr>5. What is the most commonly booked room type?</vt:lpstr>
      <vt:lpstr>6. How many reservations fall on a weekend (no_of_weekend_nights &gt; 0)?</vt:lpstr>
      <vt:lpstr>7. What is the highest and lowest lead time for reservations?</vt:lpstr>
      <vt:lpstr>8. What is the most common market segment type for reservations?</vt:lpstr>
      <vt:lpstr>9. How many reservations have a booking status of "Confirmed"?</vt:lpstr>
      <vt:lpstr>10. What is the total number of adults and children across all reservations?</vt:lpstr>
      <vt:lpstr>11. What is the average number of weekend nights for reservations involving children?</vt:lpstr>
      <vt:lpstr>12. How many reservations were made in each month of the year?</vt:lpstr>
      <vt:lpstr>13. What is the average number of nights (both weekend and weekday) spent by guests for each room type?</vt:lpstr>
      <vt:lpstr>14. For reservations involving children, what is the most common room type, and what is the average price for that room type?</vt:lpstr>
      <vt:lpstr>15. Find the market segment type that generates the highest average price per room.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nidhi sharma</dc:creator>
  <cp:lastModifiedBy>nidhi sharma</cp:lastModifiedBy>
  <cp:revision>4</cp:revision>
  <dcterms:created xsi:type="dcterms:W3CDTF">2024-06-23T05:12:38Z</dcterms:created>
  <dcterms:modified xsi:type="dcterms:W3CDTF">2024-06-24T07:37:14Z</dcterms:modified>
</cp:coreProperties>
</file>